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3_7155266E.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3"/>
  </p:notesMasterIdLst>
  <p:sldIdLst>
    <p:sldId id="256" r:id="rId5"/>
    <p:sldId id="261" r:id="rId6"/>
    <p:sldId id="263" r:id="rId7"/>
    <p:sldId id="269" r:id="rId8"/>
    <p:sldId id="307" r:id="rId9"/>
    <p:sldId id="308" r:id="rId10"/>
    <p:sldId id="270" r:id="rId11"/>
    <p:sldId id="309" r:id="rId12"/>
    <p:sldId id="310" r:id="rId13"/>
    <p:sldId id="272" r:id="rId14"/>
    <p:sldId id="311" r:id="rId15"/>
    <p:sldId id="312" r:id="rId16"/>
    <p:sldId id="271" r:id="rId17"/>
    <p:sldId id="313" r:id="rId18"/>
    <p:sldId id="314" r:id="rId19"/>
    <p:sldId id="273" r:id="rId20"/>
    <p:sldId id="315" r:id="rId21"/>
    <p:sldId id="316" r:id="rId22"/>
    <p:sldId id="274" r:id="rId23"/>
    <p:sldId id="317" r:id="rId24"/>
    <p:sldId id="318" r:id="rId25"/>
    <p:sldId id="276" r:id="rId26"/>
    <p:sldId id="319" r:id="rId27"/>
    <p:sldId id="320" r:id="rId28"/>
    <p:sldId id="275" r:id="rId29"/>
    <p:sldId id="321" r:id="rId30"/>
    <p:sldId id="322" r:id="rId31"/>
    <p:sldId id="277" r:id="rId32"/>
    <p:sldId id="323" r:id="rId33"/>
    <p:sldId id="324" r:id="rId34"/>
    <p:sldId id="278" r:id="rId35"/>
    <p:sldId id="326" r:id="rId36"/>
    <p:sldId id="384" r:id="rId37"/>
    <p:sldId id="279" r:id="rId38"/>
    <p:sldId id="327" r:id="rId39"/>
    <p:sldId id="328" r:id="rId40"/>
    <p:sldId id="280" r:id="rId41"/>
    <p:sldId id="329" r:id="rId42"/>
    <p:sldId id="330" r:id="rId43"/>
    <p:sldId id="281" r:id="rId44"/>
    <p:sldId id="331" r:id="rId45"/>
    <p:sldId id="332" r:id="rId46"/>
    <p:sldId id="282" r:id="rId47"/>
    <p:sldId id="333" r:id="rId48"/>
    <p:sldId id="383" r:id="rId49"/>
    <p:sldId id="287" r:id="rId50"/>
    <p:sldId id="283" r:id="rId51"/>
    <p:sldId id="335" r:id="rId52"/>
    <p:sldId id="336" r:id="rId53"/>
    <p:sldId id="284" r:id="rId54"/>
    <p:sldId id="337" r:id="rId55"/>
    <p:sldId id="388" r:id="rId56"/>
    <p:sldId id="285" r:id="rId57"/>
    <p:sldId id="339" r:id="rId58"/>
    <p:sldId id="340" r:id="rId59"/>
    <p:sldId id="286" r:id="rId60"/>
    <p:sldId id="341" r:id="rId61"/>
    <p:sldId id="342" r:id="rId62"/>
    <p:sldId id="290" r:id="rId63"/>
    <p:sldId id="343" r:id="rId64"/>
    <p:sldId id="344" r:id="rId65"/>
    <p:sldId id="289" r:id="rId66"/>
    <p:sldId id="291" r:id="rId67"/>
    <p:sldId id="345" r:id="rId68"/>
    <p:sldId id="386" r:id="rId69"/>
    <p:sldId id="294" r:id="rId70"/>
    <p:sldId id="347" r:id="rId71"/>
    <p:sldId id="348" r:id="rId72"/>
    <p:sldId id="292" r:id="rId73"/>
    <p:sldId id="349" r:id="rId74"/>
    <p:sldId id="350" r:id="rId75"/>
    <p:sldId id="293" r:id="rId76"/>
    <p:sldId id="351" r:id="rId77"/>
    <p:sldId id="352" r:id="rId78"/>
    <p:sldId id="295" r:id="rId79"/>
    <p:sldId id="355" r:id="rId80"/>
    <p:sldId id="385" r:id="rId81"/>
    <p:sldId id="296" r:id="rId82"/>
    <p:sldId id="356" r:id="rId83"/>
    <p:sldId id="357" r:id="rId84"/>
    <p:sldId id="297" r:id="rId85"/>
    <p:sldId id="358" r:id="rId86"/>
    <p:sldId id="359" r:id="rId87"/>
    <p:sldId id="288" r:id="rId88"/>
    <p:sldId id="360" r:id="rId89"/>
    <p:sldId id="361" r:id="rId90"/>
    <p:sldId id="298" r:id="rId91"/>
    <p:sldId id="362" r:id="rId92"/>
    <p:sldId id="363" r:id="rId93"/>
    <p:sldId id="299" r:id="rId94"/>
    <p:sldId id="364" r:id="rId95"/>
    <p:sldId id="365" r:id="rId96"/>
    <p:sldId id="300" r:id="rId97"/>
    <p:sldId id="366" r:id="rId98"/>
    <p:sldId id="367" r:id="rId99"/>
    <p:sldId id="301" r:id="rId100"/>
    <p:sldId id="368" r:id="rId101"/>
    <p:sldId id="369" r:id="rId102"/>
    <p:sldId id="302" r:id="rId103"/>
    <p:sldId id="370" r:id="rId104"/>
    <p:sldId id="371" r:id="rId105"/>
    <p:sldId id="303" r:id="rId106"/>
    <p:sldId id="373" r:id="rId107"/>
    <p:sldId id="374" r:id="rId108"/>
    <p:sldId id="304" r:id="rId109"/>
    <p:sldId id="375" r:id="rId110"/>
    <p:sldId id="387" r:id="rId111"/>
    <p:sldId id="305" r:id="rId112"/>
    <p:sldId id="377" r:id="rId113"/>
    <p:sldId id="378" r:id="rId114"/>
    <p:sldId id="306" r:id="rId115"/>
    <p:sldId id="379" r:id="rId116"/>
    <p:sldId id="380" r:id="rId117"/>
    <p:sldId id="265" r:id="rId118"/>
    <p:sldId id="382" r:id="rId119"/>
    <p:sldId id="262" r:id="rId120"/>
    <p:sldId id="390" r:id="rId121"/>
    <p:sldId id="267" r:id="rId1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31E22-35A6-8B22-8160-1EA3A81BBD19}" name="Cor Hoogerwerf | NBG" initials="CH|N" userId="S::CHoogerwerf@bijbelgenootschap.nl::362e1b18-1b8c-4bee-9a35-fef08c6376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268"/>
    <a:srgbClr val="770758"/>
    <a:srgbClr val="36AFC5"/>
    <a:srgbClr val="004551"/>
    <a:srgbClr val="005262"/>
    <a:srgbClr val="DBE8EB"/>
    <a:srgbClr val="5DC7CA"/>
    <a:srgbClr val="E3E5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3" d="2"/>
        <a:sy n="3" d="2"/>
      </p:scale>
      <p:origin x="0" y="0"/>
    </p:cViewPr>
  </p:notesTextViewPr>
  <p:sorterViewPr>
    <p:cViewPr>
      <p:scale>
        <a:sx n="100" d="100"/>
        <a:sy n="100" d="100"/>
      </p:scale>
      <p:origin x="0" y="-159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43_7155266E.xml><?xml version="1.0" encoding="utf-8"?>
<p188:cmLst xmlns:a="http://schemas.openxmlformats.org/drawingml/2006/main" xmlns:r="http://schemas.openxmlformats.org/officeDocument/2006/relationships" xmlns:p188="http://schemas.microsoft.com/office/powerpoint/2018/8/main">
  <p188:cm id="{B31427A7-E252-4435-A03B-55ED71808009}" authorId="{66631E22-35A6-8B22-8160-1EA3A81BBD19}" created="2022-09-21T09:49:58.589">
    <pc:sldMkLst xmlns:pc="http://schemas.microsoft.com/office/powerpoint/2013/main/command">
      <pc:docMk/>
      <pc:sldMk cId="1901405806" sldId="323"/>
    </pc:sldMkLst>
    <p188:txBody>
      <a:bodyPr/>
      <a:lstStyle/>
      <a:p>
        <a:r>
          <a:rPr lang="nl-NL"/>
          <a:t>Zie volgende dia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917C9-5F45-453D-B443-30FF6862D165}" type="datetimeFigureOut">
              <a:rPr lang="nl-NL" smtClean="0"/>
              <a:t>17-10-2022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50E73-6FB0-470F-A899-62EC962B7C08}" type="slidenum">
              <a:rPr lang="nl-NL" smtClean="0"/>
              <a:t>‹nr.›</a:t>
            </a:fld>
            <a:endParaRPr lang="nl-NL"/>
          </a:p>
        </p:txBody>
      </p:sp>
    </p:spTree>
    <p:extLst>
      <p:ext uri="{BB962C8B-B14F-4D97-AF65-F5344CB8AC3E}">
        <p14:creationId xmlns:p14="http://schemas.microsoft.com/office/powerpoint/2010/main" val="6214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3750E73-6FB0-470F-A899-62EC962B7C08}" type="slidenum">
              <a:rPr lang="nl-NL" smtClean="0"/>
              <a:t>111</a:t>
            </a:fld>
            <a:endParaRPr lang="nl-NL"/>
          </a:p>
        </p:txBody>
      </p:sp>
    </p:spTree>
    <p:extLst>
      <p:ext uri="{BB962C8B-B14F-4D97-AF65-F5344CB8AC3E}">
        <p14:creationId xmlns:p14="http://schemas.microsoft.com/office/powerpoint/2010/main" val="23742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84DE5-4F91-AA43-9851-2862065459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4481B2-698F-9846-81C8-C24C94E92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3118D9-66A9-1546-AC1C-C9D99043A00D}"/>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B2BC12C8-E183-4541-A4A9-D04BDA647C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B2B016-DA02-1145-8612-BA9521DC709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5270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94338-FAF8-024C-A859-8E89DC0528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70C292-6018-F34D-97AE-84686EA0A0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DB0FBF-0FD7-974E-832E-2CE2C8568B18}"/>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F098D732-D8E0-7749-94E1-8729F47CD1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3D92A5-F275-3D48-A554-99383ABD96E5}"/>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4646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2CAF12-4FC8-E74E-8E89-A5A023F3E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70138C8-9D29-7348-89BC-36917EF25B1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12A0AC-63DE-1E4D-B059-32D9438B1B0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EB95375D-DBA4-9B4E-BD9F-B9F8AF0A60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A11627-C39B-5249-9F5F-CB4967CB417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0461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68FCF-239A-DD46-9394-2DBC7B2067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4D4F1E-4367-7E43-803E-BA610257F8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F796F5-705B-084E-BA74-61687DF2C8DD}"/>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990B0B51-3685-984C-999A-46DE418F9C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2974FA-F89E-E344-816C-C3BA4CC92EF8}"/>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60041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D62-971E-1B4A-A256-A820581459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3A827F-0AF2-F346-B0C5-BC96E862C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378CE3-2342-6346-9438-5E183CE328C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459B19D3-5779-CA4B-A4CE-7724FAAC2F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E50CD2-0176-5E4E-84E6-5F8BA06C577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2932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73C6B-74C5-6844-A1DF-1CB2014CD1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E8AD62-ED43-AD40-952B-B3DD830ACA8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0CD3C05-F966-C44C-ACC2-1A51EC10C30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DB12FE3-A738-BC4B-989A-5DE778765A5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7EC1ED7B-9833-B642-9E80-1CC2D7D086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8029E7-88CE-A74B-9946-133EA77E0D19}"/>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44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926A6-8CDB-2B42-A2BA-367B856ED2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028B49-51F0-5841-B100-7B0F07B98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181742-07EA-B946-A704-9D4FFA6E18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96B6495-7871-274E-91FF-A05DCB1A4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EE2D86-300C-E649-80B0-0D0A605AD2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64C3D5F-46DD-3F4A-B344-53ACA78F95EC}"/>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8" name="Tijdelijke aanduiding voor voettekst 7">
            <a:extLst>
              <a:ext uri="{FF2B5EF4-FFF2-40B4-BE49-F238E27FC236}">
                <a16:creationId xmlns:a16="http://schemas.microsoft.com/office/drawing/2014/main" id="{6E084607-9F04-4D45-AA2E-F6EE9B08E95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B3502-B491-2F4D-B441-7EEC073DC0EA}"/>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67505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BD2D2-2B26-D949-9E1E-AF1D6DAE60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FE4376-90B0-924F-8E64-5EE3C644C71E}"/>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4" name="Tijdelijke aanduiding voor voettekst 3">
            <a:extLst>
              <a:ext uri="{FF2B5EF4-FFF2-40B4-BE49-F238E27FC236}">
                <a16:creationId xmlns:a16="http://schemas.microsoft.com/office/drawing/2014/main" id="{EF8F2A93-4007-094B-A6C4-B56E0F6A89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BC8201-FCA3-8042-BCE8-D9791AC0C09E}"/>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5032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4C3766-6953-AC45-B7D9-AFFE7B3285BC}"/>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3BA8BF17-D9C1-B34C-B6AC-FDAAE376F0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B1EF291-DFAD-624A-8EBF-34E3D9817CC3}"/>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05181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495B5-0ED7-D24B-AE98-FD7F1DBD84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1700ACF-92F6-3044-8F2A-24CB0FE7B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607A699-20C8-0B4E-B482-087C86C53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35DA0F-6376-BB47-B25B-9541CE3A1919}"/>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F51DC5D7-A12D-6948-A398-D73A96B39B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DDA4A1-B392-0B4B-B8B8-7B4E4E21F31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59301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21B0A-9415-604A-B463-D8372EAE44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E90DD15-5458-8945-A526-14C4DF12D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29F25F87-1824-4148-A87C-2B1C93297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A9D63A-D456-8D46-8D4B-5B94C7171930}"/>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25FF080D-0896-C74D-B7D8-EB31AC1913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25BF78-42DC-4849-A91A-8CF529957EA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8461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1BF90D-E1A2-DB43-9333-E303D5C5D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B45578-FCB2-274E-B28C-5EE866077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B60B6-7B3B-B44B-82A3-85C5A5EC5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BBDC13A4-C159-0340-A0FD-253E19094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0B8234-0AFE-8D48-824E-9F6B235B1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0FA34-2128-F949-87F4-220867DDA19B}" type="slidenum">
              <a:rPr lang="nl-NL" smtClean="0"/>
              <a:t>‹nr.›</a:t>
            </a:fld>
            <a:endParaRPr lang="nl-NL"/>
          </a:p>
        </p:txBody>
      </p:sp>
    </p:spTree>
    <p:extLst>
      <p:ext uri="{BB962C8B-B14F-4D97-AF65-F5344CB8AC3E}">
        <p14:creationId xmlns:p14="http://schemas.microsoft.com/office/powerpoint/2010/main" val="163413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43_7155266E.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9B8D423-0AE2-DD39-C427-4E4DFEC43017}"/>
              </a:ext>
            </a:extLst>
          </p:cNvPr>
          <p:cNvPicPr>
            <a:picLocks noChangeAspect="1"/>
          </p:cNvPicPr>
          <p:nvPr/>
        </p:nvPicPr>
        <p:blipFill>
          <a:blip r:embed="rId2"/>
          <a:stretch>
            <a:fillRect/>
          </a:stretch>
        </p:blipFill>
        <p:spPr>
          <a:xfrm>
            <a:off x="1805" y="0"/>
            <a:ext cx="12188389" cy="6858000"/>
          </a:xfrm>
          <a:prstGeom prst="rect">
            <a:avLst/>
          </a:prstGeom>
        </p:spPr>
      </p:pic>
      <p:sp>
        <p:nvSpPr>
          <p:cNvPr id="10" name="Tekstvak 9">
            <a:extLst>
              <a:ext uri="{FF2B5EF4-FFF2-40B4-BE49-F238E27FC236}">
                <a16:creationId xmlns:a16="http://schemas.microsoft.com/office/drawing/2014/main" id="{C04AE0D1-ECE7-7849-9401-D26CF35F3FB3}"/>
              </a:ext>
            </a:extLst>
          </p:cNvPr>
          <p:cNvSpPr txBox="1"/>
          <p:nvPr/>
        </p:nvSpPr>
        <p:spPr>
          <a:xfrm>
            <a:off x="354037" y="1771327"/>
            <a:ext cx="7386442" cy="1107996"/>
          </a:xfrm>
          <a:prstGeom prst="rect">
            <a:avLst/>
          </a:prstGeom>
          <a:noFill/>
        </p:spPr>
        <p:txBody>
          <a:bodyPr wrap="square" rtlCol="0">
            <a:spAutoFit/>
          </a:bodyPr>
          <a:lstStyle/>
          <a:p>
            <a:r>
              <a:rPr lang="nl-NL" sz="6600" b="1">
                <a:solidFill>
                  <a:srgbClr val="36AFC5"/>
                </a:solidFill>
                <a:latin typeface="Montserrat SemiBold" pitchFamily="2" charset="77"/>
                <a:cs typeface="Poppins SemiBold" pitchFamily="2" charset="77"/>
              </a:rPr>
              <a:t>Bijbel Quiz 2022</a:t>
            </a:r>
          </a:p>
        </p:txBody>
      </p:sp>
      <p:sp>
        <p:nvSpPr>
          <p:cNvPr id="11" name="Tekstvak 10">
            <a:extLst>
              <a:ext uri="{FF2B5EF4-FFF2-40B4-BE49-F238E27FC236}">
                <a16:creationId xmlns:a16="http://schemas.microsoft.com/office/drawing/2014/main" id="{6294DD36-AC3B-6946-A6A3-E73E8FBAD203}"/>
              </a:ext>
            </a:extLst>
          </p:cNvPr>
          <p:cNvSpPr txBox="1"/>
          <p:nvPr/>
        </p:nvSpPr>
        <p:spPr>
          <a:xfrm>
            <a:off x="698015" y="3679172"/>
            <a:ext cx="4734990" cy="338554"/>
          </a:xfrm>
          <a:prstGeom prst="rect">
            <a:avLst/>
          </a:prstGeom>
          <a:noFill/>
        </p:spPr>
        <p:txBody>
          <a:bodyPr wrap="square" rtlCol="0">
            <a:spAutoFit/>
          </a:bodyPr>
          <a:lstStyle/>
          <a:p>
            <a:endParaRPr lang="nl-NL" sz="1600" b="1">
              <a:solidFill>
                <a:schemeClr val="bg1"/>
              </a:solidFill>
              <a:latin typeface="Montserrat SemiBold" pitchFamily="2" charset="77"/>
              <a:cs typeface="Poppins Light" pitchFamily="2" charset="77"/>
            </a:endParaRPr>
          </a:p>
        </p:txBody>
      </p:sp>
      <p:pic>
        <p:nvPicPr>
          <p:cNvPr id="7" name="Afbeelding 6" descr="Afbeelding met pijl&#10;&#10;Automatisch gegenereerde beschrijving">
            <a:extLst>
              <a:ext uri="{FF2B5EF4-FFF2-40B4-BE49-F238E27FC236}">
                <a16:creationId xmlns:a16="http://schemas.microsoft.com/office/drawing/2014/main" id="{240A8D63-685A-5843-8189-0602200470BC}"/>
              </a:ext>
            </a:extLst>
          </p:cNvPr>
          <p:cNvPicPr>
            <a:picLocks noChangeAspect="1"/>
          </p:cNvPicPr>
          <p:nvPr/>
        </p:nvPicPr>
        <p:blipFill>
          <a:blip r:embed="rId3"/>
          <a:stretch>
            <a:fillRect/>
          </a:stretch>
        </p:blipFill>
        <p:spPr>
          <a:xfrm>
            <a:off x="11176000" y="4731488"/>
            <a:ext cx="1016000" cy="2126512"/>
          </a:xfrm>
          <a:prstGeom prst="rect">
            <a:avLst/>
          </a:prstGeom>
        </p:spPr>
      </p:pic>
      <p:pic>
        <p:nvPicPr>
          <p:cNvPr id="9" name="Afbeelding 8">
            <a:extLst>
              <a:ext uri="{FF2B5EF4-FFF2-40B4-BE49-F238E27FC236}">
                <a16:creationId xmlns:a16="http://schemas.microsoft.com/office/drawing/2014/main" id="{D7FDD3C5-689D-BCA1-FD8D-A7D8B7A5B39F}"/>
              </a:ext>
            </a:extLst>
          </p:cNvPr>
          <p:cNvPicPr>
            <a:picLocks noChangeAspect="1"/>
          </p:cNvPicPr>
          <p:nvPr/>
        </p:nvPicPr>
        <p:blipFill>
          <a:blip r:embed="rId4"/>
          <a:stretch>
            <a:fillRect/>
          </a:stretch>
        </p:blipFill>
        <p:spPr>
          <a:xfrm>
            <a:off x="10506615" y="5374547"/>
            <a:ext cx="1117441" cy="992015"/>
          </a:xfrm>
          <a:prstGeom prst="rect">
            <a:avLst/>
          </a:prstGeom>
        </p:spPr>
      </p:pic>
      <p:sp>
        <p:nvSpPr>
          <p:cNvPr id="12" name="Tekstvak 11">
            <a:extLst>
              <a:ext uri="{FF2B5EF4-FFF2-40B4-BE49-F238E27FC236}">
                <a16:creationId xmlns:a16="http://schemas.microsoft.com/office/drawing/2014/main" id="{D3DB23A4-2F1A-35C4-652E-D215DA2A4608}"/>
              </a:ext>
            </a:extLst>
          </p:cNvPr>
          <p:cNvSpPr txBox="1"/>
          <p:nvPr/>
        </p:nvSpPr>
        <p:spPr>
          <a:xfrm>
            <a:off x="354037" y="878405"/>
            <a:ext cx="11372177" cy="707886"/>
          </a:xfrm>
          <a:prstGeom prst="rect">
            <a:avLst/>
          </a:prstGeom>
          <a:noFill/>
        </p:spPr>
        <p:txBody>
          <a:bodyPr wrap="square" rtlCol="0">
            <a:spAutoFit/>
          </a:bodyPr>
          <a:lstStyle/>
          <a:p>
            <a:r>
              <a:rPr lang="nl-NL" sz="4000" b="1" dirty="0">
                <a:solidFill>
                  <a:srgbClr val="770758"/>
                </a:solidFill>
                <a:latin typeface="Montserrat SemiBold" pitchFamily="2" charset="77"/>
                <a:cs typeface="Poppins SemiBold" pitchFamily="2" charset="77"/>
              </a:rPr>
              <a:t>Dwars door de Bijbel van boek tot boek</a:t>
            </a:r>
          </a:p>
        </p:txBody>
      </p:sp>
      <p:sp>
        <p:nvSpPr>
          <p:cNvPr id="8" name="Tekstvak 7">
            <a:extLst>
              <a:ext uri="{FF2B5EF4-FFF2-40B4-BE49-F238E27FC236}">
                <a16:creationId xmlns:a16="http://schemas.microsoft.com/office/drawing/2014/main" id="{6A734256-519C-6EE0-FE3D-724F8962286E}"/>
              </a:ext>
            </a:extLst>
          </p:cNvPr>
          <p:cNvSpPr txBox="1"/>
          <p:nvPr/>
        </p:nvSpPr>
        <p:spPr>
          <a:xfrm>
            <a:off x="4563611" y="5347334"/>
            <a:ext cx="5494789" cy="523220"/>
          </a:xfrm>
          <a:prstGeom prst="rect">
            <a:avLst/>
          </a:prstGeom>
          <a:noFill/>
        </p:spPr>
        <p:txBody>
          <a:bodyPr wrap="square" rtlCol="0">
            <a:spAutoFit/>
          </a:bodyPr>
          <a:lstStyle/>
          <a:p>
            <a:r>
              <a:rPr lang="nl-NL" sz="2800" b="1">
                <a:latin typeface="Montserrat" panose="00000500000000000000" pitchFamily="2" charset="0"/>
              </a:rPr>
              <a:t>Deel 1 – Oude Testament</a:t>
            </a:r>
          </a:p>
        </p:txBody>
      </p:sp>
    </p:spTree>
    <p:extLst>
      <p:ext uri="{BB962C8B-B14F-4D97-AF65-F5344CB8AC3E}">
        <p14:creationId xmlns:p14="http://schemas.microsoft.com/office/powerpoint/2010/main" val="285773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326240"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‘Wees heilig omwille van Mij, want Ik, de HEER, ben heilig en Ik heb jullie van de andere volken onderscheiden om mijn volk te zijn…’ (Leviticus 20:26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745652"/>
            <a:ext cx="10449606" cy="1707519"/>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De naam ‘Leviticus’ komt van ‘Levi’ en de priesterstam die uit hem voortkwam. Dit boek bevat voorschriften voor de priesterdienst over offeren, reinheid, omgang met de natuur en medemensen. Ook worden heilige feestdagen ingesteld met bijbehorende regels en aanwijzingen.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Leviticus</a:t>
            </a:r>
          </a:p>
        </p:txBody>
      </p:sp>
      <p:pic>
        <p:nvPicPr>
          <p:cNvPr id="3" name="Afbeelding 2">
            <a:extLst>
              <a:ext uri="{FF2B5EF4-FFF2-40B4-BE49-F238E27FC236}">
                <a16:creationId xmlns:a16="http://schemas.microsoft.com/office/drawing/2014/main" id="{8DAD112C-74FB-3A77-9073-CAE55627570E}"/>
              </a:ext>
            </a:extLst>
          </p:cNvPr>
          <p:cNvPicPr>
            <a:picLocks noChangeAspect="1"/>
          </p:cNvPicPr>
          <p:nvPr/>
        </p:nvPicPr>
        <p:blipFill>
          <a:blip r:embed="rId3"/>
          <a:stretch>
            <a:fillRect/>
          </a:stretch>
        </p:blipFill>
        <p:spPr>
          <a:xfrm>
            <a:off x="7420481" y="4392423"/>
            <a:ext cx="3429000" cy="2114550"/>
          </a:xfrm>
          <a:prstGeom prst="rect">
            <a:avLst/>
          </a:prstGeom>
        </p:spPr>
      </p:pic>
    </p:spTree>
    <p:extLst>
      <p:ext uri="{BB962C8B-B14F-4D97-AF65-F5344CB8AC3E}">
        <p14:creationId xmlns:p14="http://schemas.microsoft.com/office/powerpoint/2010/main" val="461344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Habakuk</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1404" y="2283358"/>
            <a:ext cx="10429271"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32. Welke bekende Bijbelwoorden komen uit het laatste hoofdstuk van Habakuk?</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Groot en ontzagwekkend is de dag van de HEER! Wie kan die dag doorstaan?</a:t>
            </a:r>
          </a:p>
          <a:p>
            <a:pPr marL="342900" indent="-342900">
              <a:buFontTx/>
              <a:buAutoNum type="alphaLcParenR"/>
            </a:pPr>
            <a:r>
              <a:rPr lang="nl-NL">
                <a:latin typeface="Montserrat" pitchFamily="2" charset="77"/>
                <a:cs typeface="Poppins" pitchFamily="2" charset="77"/>
              </a:rPr>
              <a:t>U, HEER, roep ik aan, mijn rots, houd u niet doof.</a:t>
            </a:r>
          </a:p>
          <a:p>
            <a:pPr marL="342900" indent="-342900">
              <a:buFontTx/>
              <a:buAutoNum type="alphaLcParenR"/>
            </a:pPr>
            <a:r>
              <a:rPr lang="nl-NL">
                <a:latin typeface="Montserrat" pitchFamily="2" charset="77"/>
                <a:cs typeface="Poppins" pitchFamily="2" charset="77"/>
              </a:rPr>
              <a:t>Al zou de vijgenboom niet bloeien (…) toch zal ik juichen voor de HEER</a:t>
            </a:r>
          </a:p>
          <a:p>
            <a:pPr marL="342900" indent="-342900">
              <a:buFontTx/>
              <a:buAutoNum type="alphaLcParenR"/>
            </a:pPr>
            <a:r>
              <a:rPr lang="nl-NL">
                <a:latin typeface="Montserrat" pitchFamily="2" charset="77"/>
                <a:cs typeface="Poppins" pitchFamily="2" charset="77"/>
              </a:rPr>
              <a:t>Hoe rijk zijn uw gedachten, God, hoe eindeloos in aantal, (…) ontwaak ik, dan ben ik nog bij U.</a:t>
            </a:r>
          </a:p>
        </p:txBody>
      </p:sp>
    </p:spTree>
    <p:extLst>
      <p:ext uri="{BB962C8B-B14F-4D97-AF65-F5344CB8AC3E}">
        <p14:creationId xmlns:p14="http://schemas.microsoft.com/office/powerpoint/2010/main" val="4280882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Habakuk</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1404" y="2283358"/>
            <a:ext cx="1042927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32. Welke bekende Bijbelwoorden komen uit het laatste hoofdstuk van Habakuk?</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Groot en ontzagwekkend is de dag van de HEER! Wie kan die dag doorstaan?</a:t>
            </a:r>
          </a:p>
          <a:p>
            <a:pPr marL="342900" indent="-342900">
              <a:buFontTx/>
              <a:buAutoNum type="alphaLcParenR"/>
            </a:pPr>
            <a:r>
              <a:rPr lang="nl-NL" dirty="0">
                <a:latin typeface="Montserrat" pitchFamily="2" charset="77"/>
                <a:cs typeface="Poppins" pitchFamily="2" charset="77"/>
              </a:rPr>
              <a:t>U, HEER, roep ik aan, mijn rots, houd u niet doof.</a:t>
            </a:r>
          </a:p>
          <a:p>
            <a:pPr marL="342900" indent="-342900">
              <a:buFontTx/>
              <a:buAutoNum type="alphaLcParenR"/>
            </a:pPr>
            <a:r>
              <a:rPr lang="nl-NL" b="1" dirty="0">
                <a:solidFill>
                  <a:srgbClr val="DD6268"/>
                </a:solidFill>
                <a:latin typeface="Montserrat" pitchFamily="2" charset="77"/>
                <a:cs typeface="Poppins" pitchFamily="2" charset="77"/>
              </a:rPr>
              <a:t>Al zou de vijgenboom niet bloeien (…) toch zal ik juichen voor de HEER</a:t>
            </a:r>
          </a:p>
          <a:p>
            <a:pPr marL="342900" indent="-342900">
              <a:buFontTx/>
              <a:buAutoNum type="alphaLcParenR"/>
            </a:pPr>
            <a:r>
              <a:rPr lang="nl-NL" dirty="0">
                <a:latin typeface="Montserrat" pitchFamily="2" charset="77"/>
                <a:cs typeface="Poppins" pitchFamily="2" charset="77"/>
              </a:rPr>
              <a:t>Hoe rijk zijn uw gedachten, God, hoe eindeloos in aantal, (…) ontwaak ik, dan ben ik nog bij U.</a:t>
            </a:r>
          </a:p>
        </p:txBody>
      </p:sp>
    </p:spTree>
    <p:extLst>
      <p:ext uri="{BB962C8B-B14F-4D97-AF65-F5344CB8AC3E}">
        <p14:creationId xmlns:p14="http://schemas.microsoft.com/office/powerpoint/2010/main" val="1764071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“De HEER, je God, zal in je midden zijn, Hij is de held die je bevrijdt. Hij zal vol blijdschap zijn, verheugd over jou… (</a:t>
            </a:r>
            <a:r>
              <a:rPr lang="nl-NL" sz="2400" b="1" err="1">
                <a:solidFill>
                  <a:srgbClr val="005262"/>
                </a:solidFill>
                <a:latin typeface="Montserrat" pitchFamily="2" charset="77"/>
                <a:cs typeface="Poppins" pitchFamily="2" charset="77"/>
              </a:rPr>
              <a:t>Sefanja</a:t>
            </a:r>
            <a:r>
              <a:rPr lang="nl-NL" sz="2400" b="1">
                <a:solidFill>
                  <a:srgbClr val="005262"/>
                </a:solidFill>
                <a:latin typeface="Montserrat" pitchFamily="2" charset="77"/>
                <a:cs typeface="Poppins" pitchFamily="2" charset="77"/>
              </a:rPr>
              <a:t> 2:3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097294" y="2447400"/>
            <a:ext cx="6630515" cy="2123017"/>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Net als de andere ‘kleine’ profeten roept </a:t>
            </a:r>
            <a:r>
              <a:rPr lang="nl-NL" err="1">
                <a:latin typeface="Montserrat" pitchFamily="2" charset="77"/>
                <a:cs typeface="Poppins" pitchFamily="2" charset="77"/>
              </a:rPr>
              <a:t>Sefanja</a:t>
            </a:r>
            <a:r>
              <a:rPr lang="nl-NL">
                <a:latin typeface="Montserrat" pitchFamily="2" charset="77"/>
                <a:cs typeface="Poppins" pitchFamily="2" charset="77"/>
              </a:rPr>
              <a:t> op tot inkeer. De woede over zonde en onrecht zijn niet mis te verstaan en het oordeel is vernietigend. Maar ook </a:t>
            </a:r>
            <a:r>
              <a:rPr lang="nl-NL" err="1">
                <a:latin typeface="Montserrat" pitchFamily="2" charset="77"/>
                <a:cs typeface="Poppins" pitchFamily="2" charset="77"/>
              </a:rPr>
              <a:t>Sefanja</a:t>
            </a:r>
            <a:r>
              <a:rPr lang="nl-NL">
                <a:latin typeface="Montserrat" pitchFamily="2" charset="77"/>
                <a:cs typeface="Poppins" pitchFamily="2" charset="77"/>
              </a:rPr>
              <a:t> sluit zijn profetie af met bemoedigende woorden over vreugde, vergeving en terugkeer in vrede.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err="1">
                <a:solidFill>
                  <a:schemeClr val="bg1"/>
                </a:solidFill>
                <a:latin typeface="Montserrat Medium" panose="00000600000000000000" pitchFamily="2" charset="0"/>
              </a:rPr>
              <a:t>Sefanja</a:t>
            </a:r>
            <a:endParaRPr lang="nl-NL" sz="3600">
              <a:solidFill>
                <a:schemeClr val="bg1"/>
              </a:solidFill>
              <a:latin typeface="Montserrat Medium" panose="00000600000000000000" pitchFamily="2" charset="0"/>
            </a:endParaRPr>
          </a:p>
        </p:txBody>
      </p:sp>
      <p:pic>
        <p:nvPicPr>
          <p:cNvPr id="31746" name="Picture 2" descr="He prophesied to the people of Judah during the Babylonian period that eventually led to the destruction of Jerusalem and the temple. – Slide 18">
            <a:extLst>
              <a:ext uri="{FF2B5EF4-FFF2-40B4-BE49-F238E27FC236}">
                <a16:creationId xmlns:a16="http://schemas.microsoft.com/office/drawing/2014/main" id="{8546250E-4540-9C07-D90E-2C516EF391F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4866" y="2608261"/>
            <a:ext cx="3730987" cy="279824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6009051-F908-0991-D807-3872D833B74B}"/>
              </a:ext>
            </a:extLst>
          </p:cNvPr>
          <p:cNvSpPr txBox="1"/>
          <p:nvPr/>
        </p:nvSpPr>
        <p:spPr>
          <a:xfrm>
            <a:off x="1274866" y="5447312"/>
            <a:ext cx="6155744" cy="169277"/>
          </a:xfrm>
          <a:prstGeom prst="rect">
            <a:avLst/>
          </a:prstGeom>
          <a:noFill/>
        </p:spPr>
        <p:txBody>
          <a:bodyPr wrap="square" rtlCol="0">
            <a:spAutoFit/>
          </a:bodyPr>
          <a:lstStyle/>
          <a:p>
            <a:r>
              <a:rPr lang="nl-NL" sz="500" dirty="0" err="1">
                <a:solidFill>
                  <a:schemeClr val="bg1">
                    <a:lumMod val="50000"/>
                  </a:schemeClr>
                </a:solidFill>
                <a:latin typeface="Montserrat Medium" panose="00000600000000000000" pitchFamily="2" charset="0"/>
              </a:rPr>
              <a:t>Sefanja</a:t>
            </a:r>
            <a:r>
              <a:rPr lang="nl-NL" sz="500" dirty="0">
                <a:solidFill>
                  <a:schemeClr val="bg1">
                    <a:lumMod val="50000"/>
                  </a:schemeClr>
                </a:solidFill>
                <a:latin typeface="Montserrat Medium" panose="00000600000000000000" pitchFamily="2" charset="0"/>
              </a:rPr>
              <a:t> – James </a:t>
            </a:r>
            <a:r>
              <a:rPr lang="nl-NL" sz="500" dirty="0" err="1">
                <a:solidFill>
                  <a:schemeClr val="bg1">
                    <a:lumMod val="50000"/>
                  </a:schemeClr>
                </a:solidFill>
                <a:latin typeface="Montserrat Medium" panose="00000600000000000000" pitchFamily="2" charset="0"/>
              </a:rPr>
              <a:t>Tissot</a:t>
            </a:r>
            <a:r>
              <a:rPr lang="nl-NL" sz="500" dirty="0">
                <a:solidFill>
                  <a:schemeClr val="bg1">
                    <a:lumMod val="50000"/>
                  </a:schemeClr>
                </a:solidFill>
                <a:latin typeface="Montserrat Medium" panose="00000600000000000000" pitchFamily="2" charset="0"/>
              </a:rPr>
              <a:t> FreeBibleimages.org</a:t>
            </a:r>
          </a:p>
        </p:txBody>
      </p:sp>
    </p:spTree>
    <p:extLst>
      <p:ext uri="{BB962C8B-B14F-4D97-AF65-F5344CB8AC3E}">
        <p14:creationId xmlns:p14="http://schemas.microsoft.com/office/powerpoint/2010/main" val="2115676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“De HEER, je God, zal in je midden zijn, Hij is de held die je bevrijdt. Hij zal vol blijdschap zijn, verheugd over jou… (</a:t>
            </a:r>
            <a:r>
              <a:rPr lang="nl-NL" sz="2400" b="1" err="1">
                <a:solidFill>
                  <a:srgbClr val="005262"/>
                </a:solidFill>
                <a:latin typeface="Montserrat" pitchFamily="2" charset="77"/>
                <a:cs typeface="Poppins" pitchFamily="2" charset="77"/>
              </a:rPr>
              <a:t>Sefanja</a:t>
            </a:r>
            <a:r>
              <a:rPr lang="nl-NL" sz="2400" b="1">
                <a:solidFill>
                  <a:srgbClr val="005262"/>
                </a:solidFill>
                <a:latin typeface="Montserrat" pitchFamily="2" charset="77"/>
                <a:cs typeface="Poppins" pitchFamily="2" charset="77"/>
              </a:rPr>
              <a:t> 2:3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err="1">
                <a:solidFill>
                  <a:schemeClr val="bg1"/>
                </a:solidFill>
                <a:latin typeface="Montserrat Medium" panose="00000600000000000000" pitchFamily="2" charset="0"/>
              </a:rPr>
              <a:t>Sefanja</a:t>
            </a:r>
            <a:endParaRPr lang="nl-NL" sz="3600">
              <a:solidFill>
                <a:schemeClr val="bg1"/>
              </a:solidFill>
              <a:latin typeface="Montserrat Medium" panose="00000600000000000000" pitchFamily="2" charset="0"/>
            </a:endParaRPr>
          </a:p>
        </p:txBody>
      </p:sp>
      <p:sp>
        <p:nvSpPr>
          <p:cNvPr id="3" name="Tekstvak 2">
            <a:extLst>
              <a:ext uri="{FF2B5EF4-FFF2-40B4-BE49-F238E27FC236}">
                <a16:creationId xmlns:a16="http://schemas.microsoft.com/office/drawing/2014/main" id="{AC610E9C-3E7D-18B8-0C4C-07E590AA613B}"/>
              </a:ext>
            </a:extLst>
          </p:cNvPr>
          <p:cNvSpPr txBox="1"/>
          <p:nvPr/>
        </p:nvSpPr>
        <p:spPr>
          <a:xfrm>
            <a:off x="1211404" y="2942010"/>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33. Hoe gaat de tekst die hierboven staat verder?</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in zijn liefde zal Hij zwijgen, in zijn vreugde zal Hij over je jubelen</a:t>
            </a:r>
          </a:p>
          <a:p>
            <a:pPr marL="342900" indent="-342900">
              <a:buFontTx/>
              <a:buAutoNum type="alphaLcParenR"/>
            </a:pPr>
            <a:r>
              <a:rPr lang="nl-NL">
                <a:latin typeface="Montserrat" pitchFamily="2" charset="77"/>
                <a:cs typeface="Poppins" pitchFamily="2" charset="77"/>
              </a:rPr>
              <a:t>wie van U hun redding verwachten zullen steeds weer zeggen: ‘Groot is de HEER’</a:t>
            </a:r>
          </a:p>
          <a:p>
            <a:pPr marL="342900" indent="-342900">
              <a:buFontTx/>
              <a:buAutoNum type="alphaLcParenR"/>
            </a:pPr>
            <a:r>
              <a:rPr lang="nl-NL">
                <a:latin typeface="Montserrat" pitchFamily="2" charset="77"/>
                <a:cs typeface="Poppins" pitchFamily="2" charset="77"/>
              </a:rPr>
              <a:t>wonderlijk zoals U mij kent, het gaat mijn begrip te boven.</a:t>
            </a:r>
          </a:p>
          <a:p>
            <a:pPr marL="342900" indent="-342900">
              <a:buFontTx/>
              <a:buAutoNum type="alphaLcParenR"/>
            </a:pPr>
            <a:r>
              <a:rPr lang="nl-NL">
                <a:latin typeface="Montserrat" pitchFamily="2" charset="77"/>
                <a:cs typeface="Poppins" pitchFamily="2" charset="77"/>
              </a:rPr>
              <a:t>Hij zal je voet niet laten wankelen, Hij zal niet sluimeren, je wachter.</a:t>
            </a:r>
          </a:p>
        </p:txBody>
      </p:sp>
    </p:spTree>
    <p:extLst>
      <p:ext uri="{BB962C8B-B14F-4D97-AF65-F5344CB8AC3E}">
        <p14:creationId xmlns:p14="http://schemas.microsoft.com/office/powerpoint/2010/main" val="1319572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“De HEER, je God, zal in je midden zijn, Hij is de held die je bevrijdt. Hij zal vol blijdschap zijn, verheugd over jou… (</a:t>
            </a:r>
            <a:r>
              <a:rPr lang="nl-NL" sz="2400" b="1" err="1">
                <a:solidFill>
                  <a:srgbClr val="005262"/>
                </a:solidFill>
                <a:latin typeface="Montserrat" pitchFamily="2" charset="77"/>
                <a:cs typeface="Poppins" pitchFamily="2" charset="77"/>
              </a:rPr>
              <a:t>Sefanja</a:t>
            </a:r>
            <a:r>
              <a:rPr lang="nl-NL" sz="2400" b="1">
                <a:solidFill>
                  <a:srgbClr val="005262"/>
                </a:solidFill>
                <a:latin typeface="Montserrat" pitchFamily="2" charset="77"/>
                <a:cs typeface="Poppins" pitchFamily="2" charset="77"/>
              </a:rPr>
              <a:t> 2:3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err="1">
                <a:solidFill>
                  <a:schemeClr val="bg1"/>
                </a:solidFill>
                <a:latin typeface="Montserrat Medium" panose="00000600000000000000" pitchFamily="2" charset="0"/>
              </a:rPr>
              <a:t>Sefanja</a:t>
            </a:r>
            <a:endParaRPr lang="nl-NL" sz="3600">
              <a:solidFill>
                <a:schemeClr val="bg1"/>
              </a:solidFill>
              <a:latin typeface="Montserrat Medium" panose="00000600000000000000" pitchFamily="2" charset="0"/>
            </a:endParaRPr>
          </a:p>
        </p:txBody>
      </p:sp>
      <p:sp>
        <p:nvSpPr>
          <p:cNvPr id="3" name="Tekstvak 2">
            <a:extLst>
              <a:ext uri="{FF2B5EF4-FFF2-40B4-BE49-F238E27FC236}">
                <a16:creationId xmlns:a16="http://schemas.microsoft.com/office/drawing/2014/main" id="{AC610E9C-3E7D-18B8-0C4C-07E590AA613B}"/>
              </a:ext>
            </a:extLst>
          </p:cNvPr>
          <p:cNvSpPr txBox="1"/>
          <p:nvPr/>
        </p:nvSpPr>
        <p:spPr>
          <a:xfrm>
            <a:off x="1211404" y="2942010"/>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33. Hoe gaat de tekst die hierboven staat verder?</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pitchFamily="2" charset="77"/>
                <a:cs typeface="Poppins" pitchFamily="2" charset="77"/>
              </a:rPr>
              <a:t>in zijn liefde zal Hij zwijgen, in zijn vreugde zal Hij over je jubelen</a:t>
            </a:r>
          </a:p>
          <a:p>
            <a:pPr marL="342900" indent="-342900">
              <a:buFontTx/>
              <a:buAutoNum type="alphaLcParenR"/>
            </a:pPr>
            <a:r>
              <a:rPr lang="nl-NL" dirty="0">
                <a:latin typeface="Montserrat" pitchFamily="2" charset="77"/>
                <a:cs typeface="Poppins" pitchFamily="2" charset="77"/>
              </a:rPr>
              <a:t>wie van U hun redding verwachten zullen steeds weer zeggen: ‘Groot is de HEER’</a:t>
            </a:r>
          </a:p>
          <a:p>
            <a:pPr marL="342900" indent="-342900">
              <a:buFontTx/>
              <a:buAutoNum type="alphaLcParenR"/>
            </a:pPr>
            <a:r>
              <a:rPr lang="nl-NL" dirty="0">
                <a:latin typeface="Montserrat" pitchFamily="2" charset="77"/>
                <a:cs typeface="Poppins" pitchFamily="2" charset="77"/>
              </a:rPr>
              <a:t>wonderlijk zoals U mij kent, het gaat mijn begrip te boven.</a:t>
            </a:r>
          </a:p>
          <a:p>
            <a:pPr marL="342900" indent="-342900">
              <a:buFontTx/>
              <a:buAutoNum type="alphaLcParenR"/>
            </a:pPr>
            <a:r>
              <a:rPr lang="nl-NL" dirty="0">
                <a:latin typeface="Montserrat" pitchFamily="2" charset="77"/>
                <a:cs typeface="Poppins" pitchFamily="2" charset="77"/>
              </a:rPr>
              <a:t>Hij zal je voet niet laten wankelen, Hij zal niet sluimeren, je wachter.</a:t>
            </a:r>
          </a:p>
        </p:txBody>
      </p:sp>
    </p:spTree>
    <p:extLst>
      <p:ext uri="{BB962C8B-B14F-4D97-AF65-F5344CB8AC3E}">
        <p14:creationId xmlns:p14="http://schemas.microsoft.com/office/powerpoint/2010/main" val="3167383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61118" y="1077463"/>
            <a:ext cx="10491840" cy="1569660"/>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“Maar,’ zo sprak de HEER bij monde van de profeet Haggai, ‘is de tijd dan wel gekomen om zelf in mooi afgewerkte huizen te wonen? En dat terwijl mijn huis nog een ruïne is!” (Haggai 1:3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2826523"/>
            <a:ext cx="5852030"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Haggai is, na Obadja, het kortste Bijbelboek uit het Oude Testament. Haggai roept namens God op tot herbouw van de tempel (na de verwoesting in de tijd van de ballingschap) en schetst een beloftevolle toekomst. Hij zegt: ga bouwen aan de tempel en houd vol. Laat je niet door tegenstand ontmoedigen, God is bij je!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Haggai</a:t>
            </a:r>
          </a:p>
        </p:txBody>
      </p:sp>
      <p:pic>
        <p:nvPicPr>
          <p:cNvPr id="34818" name="Picture 2" descr="The prophecies of Haggai are precisely dated: &lt;br/&gt;1.1: 29 Aug 520BC &lt;br/&gt;2.1: 17 Oct 520BC &lt;br/&gt;2.10: 18 Dec 520BC – Slide 20">
            <a:extLst>
              <a:ext uri="{FF2B5EF4-FFF2-40B4-BE49-F238E27FC236}">
                <a16:creationId xmlns:a16="http://schemas.microsoft.com/office/drawing/2014/main" id="{243E4AC3-AE0F-9779-C6C2-C7719D8C67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4973" y="2709347"/>
            <a:ext cx="4321925" cy="324144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A8A56427-2933-BDE1-CDC3-15DE22241028}"/>
              </a:ext>
            </a:extLst>
          </p:cNvPr>
          <p:cNvSpPr txBox="1"/>
          <p:nvPr/>
        </p:nvSpPr>
        <p:spPr>
          <a:xfrm>
            <a:off x="9255936" y="6128731"/>
            <a:ext cx="1624614" cy="169277"/>
          </a:xfrm>
          <a:prstGeom prst="rect">
            <a:avLst/>
          </a:prstGeom>
          <a:noFill/>
        </p:spPr>
        <p:txBody>
          <a:bodyPr wrap="square" rtlCol="0">
            <a:spAutoFit/>
          </a:bodyPr>
          <a:lstStyle/>
          <a:p>
            <a:pPr algn="r"/>
            <a:r>
              <a:rPr lang="nl-NL" sz="500" dirty="0">
                <a:solidFill>
                  <a:schemeClr val="bg1">
                    <a:lumMod val="50000"/>
                  </a:schemeClr>
                </a:solidFill>
                <a:latin typeface="Montserrat Medium" panose="00000600000000000000" pitchFamily="2" charset="0"/>
              </a:rPr>
              <a:t>Haggai – James </a:t>
            </a:r>
            <a:r>
              <a:rPr lang="nl-NL" sz="500" dirty="0" err="1">
                <a:solidFill>
                  <a:schemeClr val="bg1">
                    <a:lumMod val="50000"/>
                  </a:schemeClr>
                </a:solidFill>
                <a:latin typeface="Montserrat Medium" panose="00000600000000000000" pitchFamily="2" charset="0"/>
              </a:rPr>
              <a:t>Tissot</a:t>
            </a:r>
            <a:r>
              <a:rPr lang="nl-NL" sz="500" dirty="0">
                <a:solidFill>
                  <a:schemeClr val="bg1">
                    <a:lumMod val="50000"/>
                  </a:schemeClr>
                </a:solidFill>
                <a:latin typeface="Montserrat Medium" panose="00000600000000000000" pitchFamily="2" charset="0"/>
              </a:rPr>
              <a:t> FreeBibleimages.org</a:t>
            </a:r>
          </a:p>
        </p:txBody>
      </p:sp>
    </p:spTree>
    <p:extLst>
      <p:ext uri="{BB962C8B-B14F-4D97-AF65-F5344CB8AC3E}">
        <p14:creationId xmlns:p14="http://schemas.microsoft.com/office/powerpoint/2010/main" val="36390590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211399"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Haggai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80500"/>
            <a:ext cx="10704808"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34. Haggai vraagt de mensen in hoofdstuk 1 om goed na te denken. Wat was het probleem?</a:t>
            </a:r>
          </a:p>
          <a:p>
            <a:endParaRPr lang="nl-NL" b="1">
              <a:latin typeface="Montserrat" pitchFamily="2" charset="77"/>
              <a:cs typeface="Poppins" pitchFamily="2" charset="77"/>
            </a:endParaRPr>
          </a:p>
          <a:p>
            <a:pPr marL="342900" indent="-342900">
              <a:buFontTx/>
              <a:buAutoNum type="alphaLcParenR"/>
            </a:pPr>
            <a:r>
              <a:rPr lang="nl-NL" dirty="0">
                <a:latin typeface="Montserrat"/>
                <a:cs typeface="Poppins"/>
              </a:rPr>
              <a:t>De mensen hadden te weinig stenen om aan de tempelbouw te beginnen</a:t>
            </a:r>
          </a:p>
          <a:p>
            <a:pPr marL="342900" indent="-342900">
              <a:buFontTx/>
              <a:buAutoNum type="alphaLcParenR"/>
            </a:pPr>
            <a:r>
              <a:rPr lang="nl-NL" dirty="0">
                <a:latin typeface="Montserrat"/>
                <a:cs typeface="Poppins"/>
              </a:rPr>
              <a:t>De mensen spanden zich voor van alles in behalve voor de tempel, en daardoor bleef het resultaat mager</a:t>
            </a:r>
          </a:p>
          <a:p>
            <a:pPr marL="342900" indent="-342900">
              <a:buFontTx/>
              <a:buAutoNum type="alphaLcParenR"/>
            </a:pPr>
            <a:r>
              <a:rPr lang="nl-NL" dirty="0">
                <a:latin typeface="Montserrat"/>
                <a:cs typeface="Poppins"/>
              </a:rPr>
              <a:t>De mensen wilden oogsten, maar hadden geen zin om eerst te ploegen en te zaaien</a:t>
            </a:r>
          </a:p>
          <a:p>
            <a:pPr marL="342900" indent="-342900">
              <a:buFontTx/>
              <a:buAutoNum type="alphaLcParenR"/>
            </a:pPr>
            <a:r>
              <a:rPr lang="nl-NL" dirty="0">
                <a:latin typeface="Montserrat"/>
                <a:cs typeface="Poppins"/>
              </a:rPr>
              <a:t>De mensen bleven terugverlangen naar het land waar ze uit bevrijd waren</a:t>
            </a:r>
          </a:p>
        </p:txBody>
      </p:sp>
    </p:spTree>
    <p:extLst>
      <p:ext uri="{BB962C8B-B14F-4D97-AF65-F5344CB8AC3E}">
        <p14:creationId xmlns:p14="http://schemas.microsoft.com/office/powerpoint/2010/main" val="10940546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211399"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Haggai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80500"/>
            <a:ext cx="10704808"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34. Haggai vraagt de mensen in hoofdstuk 1 om goed na te denken. Wat was het probleem?</a:t>
            </a:r>
          </a:p>
          <a:p>
            <a:endParaRPr lang="nl-NL" b="1" dirty="0">
              <a:latin typeface="Montserrat" pitchFamily="2" charset="77"/>
              <a:cs typeface="Poppins" pitchFamily="2" charset="77"/>
            </a:endParaRPr>
          </a:p>
          <a:p>
            <a:pPr marL="342900" indent="-342900">
              <a:buFontTx/>
              <a:buAutoNum type="alphaLcParenR"/>
            </a:pPr>
            <a:r>
              <a:rPr lang="nl-NL" dirty="0">
                <a:latin typeface="Montserrat"/>
                <a:cs typeface="Poppins"/>
              </a:rPr>
              <a:t>De mensen hadden te weinig stenen om aan de tempelbouw te beginnen</a:t>
            </a:r>
          </a:p>
          <a:p>
            <a:pPr marL="342900" indent="-342900">
              <a:buFontTx/>
              <a:buAutoNum type="alphaLcParenR"/>
            </a:pPr>
            <a:r>
              <a:rPr lang="nl-NL" b="1" dirty="0">
                <a:solidFill>
                  <a:srgbClr val="DD6268"/>
                </a:solidFill>
                <a:latin typeface="Montserrat"/>
                <a:cs typeface="Poppins"/>
              </a:rPr>
              <a:t>De mensen spanden zich voor van alles in behalve voor de tempel, en daardoor bleef het resultaat mager</a:t>
            </a:r>
          </a:p>
          <a:p>
            <a:pPr marL="342900" indent="-342900">
              <a:buFontTx/>
              <a:buAutoNum type="alphaLcParenR"/>
            </a:pPr>
            <a:r>
              <a:rPr lang="nl-NL" dirty="0">
                <a:latin typeface="Montserrat"/>
                <a:cs typeface="Poppins"/>
              </a:rPr>
              <a:t>De mensen wilden oogsten, maar hadden geen zin om eerst te ploegen en te zaaien</a:t>
            </a:r>
          </a:p>
          <a:p>
            <a:pPr marL="342900" indent="-342900">
              <a:buFontTx/>
              <a:buAutoNum type="alphaLcParenR"/>
            </a:pPr>
            <a:r>
              <a:rPr lang="nl-NL" dirty="0">
                <a:latin typeface="Montserrat"/>
                <a:cs typeface="Poppins"/>
              </a:rPr>
              <a:t>De mensen bleven terugverlangen naar het land waar ze uit bevrijd waren</a:t>
            </a:r>
          </a:p>
        </p:txBody>
      </p:sp>
    </p:spTree>
    <p:extLst>
      <p:ext uri="{BB962C8B-B14F-4D97-AF65-F5344CB8AC3E}">
        <p14:creationId xmlns:p14="http://schemas.microsoft.com/office/powerpoint/2010/main" val="11757000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61118" y="1077463"/>
            <a:ext cx="10491840"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“Zeg nu tegen het volk: ‘Dit zegt de HEER van de hemelse machten: Keer terug naar Mij, dan zal Ik naar jullie terugkeren’” (Zacharia 1:3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596415"/>
            <a:ext cx="6312280"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Zacharia was een tijdgenoot van Haggai, maar hij was een jonge man toen hij met profeteren begon. Ook Zacharia richtte zijn woorden tot zijn volksgenoten die uit ballingschap waren teruggekeerd. Hij vertelt over visioenen en profetische boodschappen die hij van God ontving.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Zacharia</a:t>
            </a:r>
          </a:p>
        </p:txBody>
      </p:sp>
      <p:pic>
        <p:nvPicPr>
          <p:cNvPr id="34818" name="Picture 2" descr="Zacharia">
            <a:extLst>
              <a:ext uri="{FF2B5EF4-FFF2-40B4-BE49-F238E27FC236}">
                <a16:creationId xmlns:a16="http://schemas.microsoft.com/office/drawing/2014/main" id="{6356ACD7-57F7-7815-8A52-33BEEA5C1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302" y="2820355"/>
            <a:ext cx="3429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191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Zacharia</a:t>
            </a:r>
          </a:p>
        </p:txBody>
      </p:sp>
      <p:sp>
        <p:nvSpPr>
          <p:cNvPr id="9" name="Tekstvak 8">
            <a:extLst>
              <a:ext uri="{FF2B5EF4-FFF2-40B4-BE49-F238E27FC236}">
                <a16:creationId xmlns:a16="http://schemas.microsoft.com/office/drawing/2014/main" id="{637C5E7B-DF17-6D13-0996-3E3961E9C41B}"/>
              </a:ext>
            </a:extLst>
          </p:cNvPr>
          <p:cNvSpPr txBox="1"/>
          <p:nvPr/>
        </p:nvSpPr>
        <p:spPr>
          <a:xfrm>
            <a:off x="812120" y="1312565"/>
            <a:ext cx="10704808"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35. Zacharia schrijft in hoofdstuk 9 vers 9: ‘Nederig komt hij aanrijden op een ezel…’ Deze woorden wijzen profetisch vooruit naar:</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Jozef met Maria op weg naar Bethlehem</a:t>
            </a:r>
          </a:p>
          <a:p>
            <a:pPr marL="342900" indent="-342900">
              <a:buFontTx/>
              <a:buAutoNum type="alphaLcParenR"/>
            </a:pPr>
            <a:r>
              <a:rPr lang="nl-NL" dirty="0">
                <a:latin typeface="Montserrat" pitchFamily="2" charset="77"/>
                <a:cs typeface="Poppins" pitchFamily="2" charset="77"/>
              </a:rPr>
              <a:t>Johannes de Doper trekkend door de woestijn</a:t>
            </a:r>
          </a:p>
          <a:p>
            <a:pPr marL="342900" indent="-342900">
              <a:buFontTx/>
              <a:buAutoNum type="alphaLcParenR"/>
            </a:pPr>
            <a:r>
              <a:rPr lang="nl-NL" dirty="0">
                <a:latin typeface="Montserrat" pitchFamily="2" charset="77"/>
                <a:cs typeface="Poppins" pitchFamily="2" charset="77"/>
              </a:rPr>
              <a:t>De intocht van Jezus in Jeruzalem</a:t>
            </a:r>
          </a:p>
          <a:p>
            <a:pPr marL="342900" indent="-342900">
              <a:buFontTx/>
              <a:buAutoNum type="alphaLcParenR"/>
            </a:pPr>
            <a:r>
              <a:rPr lang="nl-NL" dirty="0">
                <a:latin typeface="Montserrat" pitchFamily="2" charset="77"/>
                <a:cs typeface="Poppins" pitchFamily="2" charset="77"/>
              </a:rPr>
              <a:t>De reis van Paulus naar Damascus</a:t>
            </a:r>
          </a:p>
        </p:txBody>
      </p:sp>
    </p:spTree>
    <p:extLst>
      <p:ext uri="{BB962C8B-B14F-4D97-AF65-F5344CB8AC3E}">
        <p14:creationId xmlns:p14="http://schemas.microsoft.com/office/powerpoint/2010/main" val="69858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Leviticus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790703"/>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3. Wanneer moet volgens het boek Leviticus een jubeljaar gevierd worden?</a:t>
            </a:r>
          </a:p>
          <a:p>
            <a:endParaRPr lang="nl-NL" b="1">
              <a:latin typeface="Montserrat" pitchFamily="2" charset="77"/>
              <a:cs typeface="Poppins" pitchFamily="2" charset="77"/>
            </a:endParaRPr>
          </a:p>
          <a:p>
            <a:pPr marL="342900" indent="-342900">
              <a:buAutoNum type="alphaLcParenR"/>
            </a:pPr>
            <a:r>
              <a:rPr lang="nl-NL" dirty="0">
                <a:latin typeface="Montserrat"/>
                <a:cs typeface="Poppins"/>
              </a:rPr>
              <a:t>Om het jaar</a:t>
            </a:r>
          </a:p>
          <a:p>
            <a:pPr marL="342900" indent="-342900">
              <a:buAutoNum type="alphaLcParenR"/>
            </a:pPr>
            <a:r>
              <a:rPr lang="nl-NL" dirty="0">
                <a:latin typeface="Montserrat"/>
                <a:cs typeface="Poppins"/>
              </a:rPr>
              <a:t>Om de 5 jaar</a:t>
            </a:r>
          </a:p>
          <a:p>
            <a:pPr marL="342900" indent="-342900">
              <a:buAutoNum type="alphaLcParenR"/>
            </a:pPr>
            <a:r>
              <a:rPr lang="nl-NL" dirty="0">
                <a:latin typeface="Montserrat"/>
                <a:cs typeface="Poppins"/>
              </a:rPr>
              <a:t>Om de 7 jaar</a:t>
            </a:r>
          </a:p>
          <a:p>
            <a:pPr marL="342900" indent="-342900">
              <a:buAutoNum type="alphaLcParenR"/>
            </a:pPr>
            <a:r>
              <a:rPr lang="nl-NL" dirty="0">
                <a:latin typeface="Montserrat"/>
                <a:cs typeface="Poppins"/>
              </a:rPr>
              <a:t>Om de 50 jaar</a:t>
            </a:r>
          </a:p>
        </p:txBody>
      </p:sp>
    </p:spTree>
    <p:extLst>
      <p:ext uri="{BB962C8B-B14F-4D97-AF65-F5344CB8AC3E}">
        <p14:creationId xmlns:p14="http://schemas.microsoft.com/office/powerpoint/2010/main" val="13378702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Zacharia</a:t>
            </a:r>
          </a:p>
        </p:txBody>
      </p:sp>
      <p:sp>
        <p:nvSpPr>
          <p:cNvPr id="3" name="Tekstvak 2">
            <a:extLst>
              <a:ext uri="{FF2B5EF4-FFF2-40B4-BE49-F238E27FC236}">
                <a16:creationId xmlns:a16="http://schemas.microsoft.com/office/drawing/2014/main" id="{AC610E9C-3E7D-18B8-0C4C-07E590AA613B}"/>
              </a:ext>
            </a:extLst>
          </p:cNvPr>
          <p:cNvSpPr txBox="1"/>
          <p:nvPr/>
        </p:nvSpPr>
        <p:spPr>
          <a:xfrm>
            <a:off x="812120" y="1312565"/>
            <a:ext cx="10704808"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35. Zacharia schrijft in hoofdstuk 9 vers 9: ‘Nederig komt hij aanrijden op een ezel…’ Deze woorden wijzen profetisch vooruit naar:</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Jozef met Maria op weg naar Bethlehem</a:t>
            </a:r>
          </a:p>
          <a:p>
            <a:pPr marL="342900" indent="-342900">
              <a:buFontTx/>
              <a:buAutoNum type="alphaLcParenR"/>
            </a:pPr>
            <a:r>
              <a:rPr lang="nl-NL" dirty="0">
                <a:latin typeface="Montserrat" pitchFamily="2" charset="77"/>
                <a:cs typeface="Poppins" pitchFamily="2" charset="77"/>
              </a:rPr>
              <a:t>Johannes de Doper trekkend door de woestijn</a:t>
            </a:r>
          </a:p>
          <a:p>
            <a:pPr marL="342900" indent="-342900">
              <a:buFontTx/>
              <a:buAutoNum type="alphaLcParenR"/>
            </a:pPr>
            <a:r>
              <a:rPr lang="nl-NL" b="1" dirty="0">
                <a:solidFill>
                  <a:srgbClr val="DD6268"/>
                </a:solidFill>
                <a:latin typeface="Montserrat" pitchFamily="2" charset="77"/>
                <a:cs typeface="Poppins" pitchFamily="2" charset="77"/>
              </a:rPr>
              <a:t>De intocht van Jezus in Jeruzalem</a:t>
            </a:r>
          </a:p>
          <a:p>
            <a:pPr marL="342900" indent="-342900">
              <a:buFontTx/>
              <a:buAutoNum type="alphaLcParenR"/>
            </a:pPr>
            <a:r>
              <a:rPr lang="nl-NL" dirty="0">
                <a:latin typeface="Montserrat" pitchFamily="2" charset="77"/>
                <a:cs typeface="Poppins" pitchFamily="2" charset="77"/>
              </a:rPr>
              <a:t>De reis van Paulus naar Damascus</a:t>
            </a:r>
          </a:p>
        </p:txBody>
      </p:sp>
      <p:pic>
        <p:nvPicPr>
          <p:cNvPr id="13314" name="Picture 2" descr="Een koning op een ezelin">
            <a:extLst>
              <a:ext uri="{FF2B5EF4-FFF2-40B4-BE49-F238E27FC236}">
                <a16:creationId xmlns:a16="http://schemas.microsoft.com/office/drawing/2014/main" id="{1FBD5684-F396-E093-02B3-A369E2D059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4884" y="2683599"/>
            <a:ext cx="4832043" cy="357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773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61118" y="1077463"/>
            <a:ext cx="10491840"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“Maar voor jullie die ontzag voor mijn naam hebben zal de zon van de gerechtigheid, die genezing in haar vleugels draagt, stralend opgaan.” (Maleachi 3:20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03715" y="2385299"/>
            <a:ext cx="6042835" cy="2538515"/>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Het laatste Bijbelboek van het Oude Testament bevat de profetische woorden van Maleachi. Hij spreekt over de grote koning die komt. Deze Koning zal rechtspreken over zijn volk, maar zal hen ook zegenen en herstellen. Een donkere tijd is afgesloten, een stralende zon komt op…</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3"/>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Maleachi</a:t>
            </a:r>
          </a:p>
        </p:txBody>
      </p:sp>
      <p:sp>
        <p:nvSpPr>
          <p:cNvPr id="14" name="Tekstvak 13">
            <a:extLst>
              <a:ext uri="{FF2B5EF4-FFF2-40B4-BE49-F238E27FC236}">
                <a16:creationId xmlns:a16="http://schemas.microsoft.com/office/drawing/2014/main" id="{F1246A72-89FD-1CF5-B58E-BF0A5DB76EC9}"/>
              </a:ext>
            </a:extLst>
          </p:cNvPr>
          <p:cNvSpPr txBox="1"/>
          <p:nvPr/>
        </p:nvSpPr>
        <p:spPr>
          <a:xfrm>
            <a:off x="1143519" y="6050033"/>
            <a:ext cx="1905649" cy="169277"/>
          </a:xfrm>
          <a:prstGeom prst="rect">
            <a:avLst/>
          </a:prstGeom>
          <a:noFill/>
        </p:spPr>
        <p:txBody>
          <a:bodyPr wrap="square" rtlCol="0">
            <a:spAutoFit/>
          </a:bodyPr>
          <a:lstStyle/>
          <a:p>
            <a:r>
              <a:rPr lang="nl-NL" sz="500" dirty="0">
                <a:solidFill>
                  <a:schemeClr val="bg1">
                    <a:lumMod val="65000"/>
                  </a:schemeClr>
                </a:solidFill>
                <a:latin typeface="Montserrat" pitchFamily="2" charset="77"/>
                <a:cs typeface="Poppins" pitchFamily="2" charset="77"/>
              </a:rPr>
              <a:t>Maleachi – James </a:t>
            </a:r>
            <a:r>
              <a:rPr lang="nl-NL" sz="500" dirty="0" err="1">
                <a:solidFill>
                  <a:schemeClr val="bg1">
                    <a:lumMod val="65000"/>
                  </a:schemeClr>
                </a:solidFill>
                <a:latin typeface="Montserrat" pitchFamily="2" charset="77"/>
                <a:cs typeface="Poppins" pitchFamily="2" charset="77"/>
              </a:rPr>
              <a:t>Tissot</a:t>
            </a:r>
            <a:r>
              <a:rPr lang="nl-NL" sz="500" dirty="0">
                <a:solidFill>
                  <a:schemeClr val="bg1">
                    <a:lumMod val="65000"/>
                  </a:schemeClr>
                </a:solidFill>
                <a:latin typeface="Montserrat" pitchFamily="2" charset="77"/>
                <a:cs typeface="Poppins" pitchFamily="2" charset="77"/>
              </a:rPr>
              <a:t> FreeBibleimages.org</a:t>
            </a:r>
            <a:endParaRPr lang="nl-NL" sz="500" dirty="0">
              <a:solidFill>
                <a:schemeClr val="bg1">
                  <a:lumMod val="65000"/>
                </a:schemeClr>
              </a:solidFill>
            </a:endParaRPr>
          </a:p>
        </p:txBody>
      </p:sp>
      <p:pic>
        <p:nvPicPr>
          <p:cNvPr id="3" name="Picture 2" descr="The prophecy of Malachi probably dates to around 470BC (sometime after 520BC, when the Judean exiles returned and 457BC when the intermarriage problem was addressed by Ezra). – Slide 24">
            <a:extLst>
              <a:ext uri="{FF2B5EF4-FFF2-40B4-BE49-F238E27FC236}">
                <a16:creationId xmlns:a16="http://schemas.microsoft.com/office/drawing/2014/main" id="{E99141AE-AC6B-F788-B361-A61FB910E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860" y="2600636"/>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79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Maleachi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830849"/>
            <a:ext cx="10704808"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36. “Voordat de dag van de HEER aanbreekt, die groot is en ontzagwekkend, stuur Ik jullie de profeet Elia”. Op wie is dit volgens Jezus van toepassing?</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Op Jezus zelf</a:t>
            </a:r>
          </a:p>
          <a:p>
            <a:pPr marL="342900" indent="-342900">
              <a:buFontTx/>
              <a:buAutoNum type="alphaLcParenR"/>
            </a:pPr>
            <a:r>
              <a:rPr lang="nl-NL">
                <a:latin typeface="Montserrat" pitchFamily="2" charset="77"/>
                <a:cs typeface="Poppins" pitchFamily="2" charset="77"/>
              </a:rPr>
              <a:t>Op Elia aan het eind van de tijden</a:t>
            </a:r>
          </a:p>
          <a:p>
            <a:pPr marL="342900" indent="-342900">
              <a:buFontTx/>
              <a:buAutoNum type="alphaLcParenR"/>
            </a:pPr>
            <a:r>
              <a:rPr lang="nl-NL">
                <a:latin typeface="Montserrat" pitchFamily="2" charset="77"/>
                <a:cs typeface="Poppins" pitchFamily="2" charset="77"/>
              </a:rPr>
              <a:t>Op Johannes de Doper</a:t>
            </a:r>
          </a:p>
          <a:p>
            <a:pPr marL="342900" indent="-342900">
              <a:buFontTx/>
              <a:buAutoNum type="alphaLcParenR"/>
            </a:pPr>
            <a:r>
              <a:rPr lang="nl-NL">
                <a:latin typeface="Montserrat" pitchFamily="2" charset="77"/>
                <a:cs typeface="Poppins" pitchFamily="2" charset="77"/>
              </a:rPr>
              <a:t>Op Maleachi zelf</a:t>
            </a:r>
          </a:p>
        </p:txBody>
      </p:sp>
    </p:spTree>
    <p:extLst>
      <p:ext uri="{BB962C8B-B14F-4D97-AF65-F5344CB8AC3E}">
        <p14:creationId xmlns:p14="http://schemas.microsoft.com/office/powerpoint/2010/main" val="27511853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Maleachi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830849"/>
            <a:ext cx="10704808"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36. “Voordat de dag van de HEER aanbreekt, die groot is en ontzagwekkend, stuur Ik jullie de profeet Elia”. Op wie is dit volgens Jezus van toepassing?</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Op Jezus zelf</a:t>
            </a:r>
          </a:p>
          <a:p>
            <a:pPr marL="342900" indent="-342900">
              <a:buFontTx/>
              <a:buAutoNum type="alphaLcParenR"/>
            </a:pPr>
            <a:r>
              <a:rPr lang="nl-NL" dirty="0">
                <a:latin typeface="Montserrat" pitchFamily="2" charset="77"/>
                <a:cs typeface="Poppins" pitchFamily="2" charset="77"/>
              </a:rPr>
              <a:t>Op Elia aan het eind van de tijden</a:t>
            </a:r>
          </a:p>
          <a:p>
            <a:pPr marL="342900" indent="-342900">
              <a:buFontTx/>
              <a:buAutoNum type="alphaLcParenR"/>
            </a:pPr>
            <a:r>
              <a:rPr lang="nl-NL" b="1" dirty="0">
                <a:solidFill>
                  <a:srgbClr val="DD6268"/>
                </a:solidFill>
                <a:latin typeface="Montserrat" pitchFamily="2" charset="77"/>
                <a:cs typeface="Poppins" pitchFamily="2" charset="77"/>
              </a:rPr>
              <a:t>Op Johannes de Doper</a:t>
            </a:r>
          </a:p>
          <a:p>
            <a:pPr marL="342900" indent="-342900">
              <a:buFontTx/>
              <a:buAutoNum type="alphaLcParenR"/>
            </a:pPr>
            <a:r>
              <a:rPr lang="nl-NL" dirty="0">
                <a:latin typeface="Montserrat" pitchFamily="2" charset="77"/>
                <a:cs typeface="Poppins" pitchFamily="2" charset="77"/>
              </a:rPr>
              <a:t>Op Maleachi zelf</a:t>
            </a:r>
          </a:p>
        </p:txBody>
      </p:sp>
    </p:spTree>
    <p:extLst>
      <p:ext uri="{BB962C8B-B14F-4D97-AF65-F5344CB8AC3E}">
        <p14:creationId xmlns:p14="http://schemas.microsoft.com/office/powerpoint/2010/main" val="20907284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241114" y="266928"/>
            <a:ext cx="7584103"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Hoeveel vragen had je goed?</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1511169"/>
            <a:ext cx="10422171" cy="21230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latin typeface="Montserrat" pitchFamily="2" charset="77"/>
                <a:cs typeface="Poppins" pitchFamily="2" charset="77"/>
              </a:rPr>
              <a:t>36 goede antwoorden 		je bent een </a:t>
            </a:r>
            <a:r>
              <a:rPr lang="nl-NL" b="1" dirty="0">
                <a:solidFill>
                  <a:srgbClr val="770758"/>
                </a:solidFill>
                <a:latin typeface="Montserrat" pitchFamily="2" charset="77"/>
                <a:cs typeface="Poppins" pitchFamily="2" charset="77"/>
              </a:rPr>
              <a:t>Bijbelgeleerde</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30-35 goede antwoorden		je bent een </a:t>
            </a:r>
            <a:r>
              <a:rPr lang="nl-NL" b="1" dirty="0">
                <a:solidFill>
                  <a:srgbClr val="770758"/>
                </a:solidFill>
                <a:latin typeface="Montserrat" pitchFamily="2" charset="77"/>
                <a:cs typeface="Poppins" pitchFamily="2" charset="77"/>
              </a:rPr>
              <a:t>Bijbelkenner</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25-30 goede antwoorden		je bent een </a:t>
            </a:r>
            <a:r>
              <a:rPr lang="nl-NL" b="1" dirty="0">
                <a:solidFill>
                  <a:srgbClr val="770758"/>
                </a:solidFill>
                <a:latin typeface="Montserrat" pitchFamily="2" charset="77"/>
                <a:cs typeface="Poppins" pitchFamily="2" charset="77"/>
              </a:rPr>
              <a:t>Bijbelstudent</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20-25 goede antwoorden		je bent een </a:t>
            </a:r>
            <a:r>
              <a:rPr lang="nl-NL" b="1" dirty="0">
                <a:solidFill>
                  <a:srgbClr val="770758"/>
                </a:solidFill>
                <a:latin typeface="Montserrat" pitchFamily="2" charset="77"/>
                <a:cs typeface="Poppins" pitchFamily="2" charset="77"/>
              </a:rPr>
              <a:t>Bijbelbeginner</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Minder dan 20 goede antwoorden: 	</a:t>
            </a:r>
            <a:r>
              <a:rPr lang="nl-NL" b="1" dirty="0">
                <a:solidFill>
                  <a:srgbClr val="770758"/>
                </a:solidFill>
                <a:latin typeface="Montserrat" pitchFamily="2" charset="77"/>
                <a:cs typeface="Poppins" pitchFamily="2" charset="77"/>
              </a:rPr>
              <a:t>meld je direct aan voor Bijbelstudie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pic>
        <p:nvPicPr>
          <p:cNvPr id="3" name="Afbeelding 2">
            <a:extLst>
              <a:ext uri="{FF2B5EF4-FFF2-40B4-BE49-F238E27FC236}">
                <a16:creationId xmlns:a16="http://schemas.microsoft.com/office/drawing/2014/main" id="{88A6ADEB-FC71-AEF9-360E-FD6A4BE3308B}"/>
              </a:ext>
            </a:extLst>
          </p:cNvPr>
          <p:cNvPicPr>
            <a:picLocks noChangeAspect="1"/>
          </p:cNvPicPr>
          <p:nvPr/>
        </p:nvPicPr>
        <p:blipFill>
          <a:blip r:embed="rId3"/>
          <a:stretch>
            <a:fillRect/>
          </a:stretch>
        </p:blipFill>
        <p:spPr>
          <a:xfrm>
            <a:off x="1241114" y="3819172"/>
            <a:ext cx="4178173" cy="2350919"/>
          </a:xfrm>
          <a:prstGeom prst="rect">
            <a:avLst/>
          </a:prstGeom>
        </p:spPr>
      </p:pic>
    </p:spTree>
    <p:extLst>
      <p:ext uri="{BB962C8B-B14F-4D97-AF65-F5344CB8AC3E}">
        <p14:creationId xmlns:p14="http://schemas.microsoft.com/office/powerpoint/2010/main" val="41210551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241115" y="266928"/>
            <a:ext cx="6364116"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De Bijbel in een jaar?</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3032651" y="1229809"/>
            <a:ext cx="8584834" cy="50315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latin typeface="Montserrat" pitchFamily="2" charset="77"/>
                <a:cs typeface="Poppins" pitchFamily="2" charset="77"/>
              </a:rPr>
              <a:t>We zijn samen  aan de hand van 36 vragen dwars door het Oude Testament gegaan. Het tweede deel van de Bijbel Quiz leidt ons door alle boeken van het Nieuwe Testament. </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Er is nog zoveel meer te ontdekken! Misschien heb je altijd al eens de Bijbel van voor tot achter willen lezen. Dat is een grote opgave, maar met de juiste hulp is het binnen een jaar zeker te doen!</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Het NBG heeft voor dit doel twee speciale Bijbeluitgaven gemaakt: </a:t>
            </a:r>
            <a:r>
              <a:rPr lang="nl-NL" b="1" dirty="0">
                <a:solidFill>
                  <a:srgbClr val="770758"/>
                </a:solidFill>
                <a:latin typeface="Montserrat" pitchFamily="2" charset="77"/>
                <a:cs typeface="Poppins" pitchFamily="2" charset="77"/>
              </a:rPr>
              <a:t>Bijbel in een jaar NBV21 </a:t>
            </a:r>
            <a:r>
              <a:rPr lang="nl-NL" dirty="0">
                <a:latin typeface="Montserrat" pitchFamily="2" charset="77"/>
                <a:cs typeface="Poppins" pitchFamily="2" charset="77"/>
              </a:rPr>
              <a:t>en </a:t>
            </a:r>
            <a:r>
              <a:rPr lang="nl-NL" b="1" dirty="0">
                <a:solidFill>
                  <a:srgbClr val="770758"/>
                </a:solidFill>
                <a:latin typeface="Montserrat" pitchFamily="2" charset="77"/>
                <a:cs typeface="Poppins" pitchFamily="2" charset="77"/>
              </a:rPr>
              <a:t>Bijbel in een jaar | Bijbel in gewone taal</a:t>
            </a:r>
            <a:r>
              <a:rPr lang="nl-NL" dirty="0">
                <a:latin typeface="Montserrat" pitchFamily="2" charset="77"/>
                <a:cs typeface="Poppins" pitchFamily="2" charset="77"/>
              </a:rPr>
              <a:t>. De volledige Bijbeltekst is verdeeld over 365 dagen, waarbij je steeds zowel uit het Oude als Nieuwe Testament leest. Zo blijft het afwisselend én je gaat opmerkelijke verbanden ontdekken.</a:t>
            </a:r>
          </a:p>
          <a:p>
            <a:pPr marL="285750" indent="-285750">
              <a:lnSpc>
                <a:spcPct val="150000"/>
              </a:lnSpc>
              <a:buFont typeface="Arial" panose="020B0604020202020204" pitchFamily="34" charset="0"/>
              <a:buChar char="•"/>
            </a:pPr>
            <a:endParaRPr lang="nl-NL" dirty="0">
              <a:latin typeface="Montserrat" pitchFamily="2" charset="77"/>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pic>
        <p:nvPicPr>
          <p:cNvPr id="14" name="Afbeelding 13">
            <a:extLst>
              <a:ext uri="{FF2B5EF4-FFF2-40B4-BE49-F238E27FC236}">
                <a16:creationId xmlns:a16="http://schemas.microsoft.com/office/drawing/2014/main" id="{2CEAA192-232C-C474-A6F9-1E8B725E3AAE}"/>
              </a:ext>
            </a:extLst>
          </p:cNvPr>
          <p:cNvPicPr>
            <a:picLocks noChangeAspect="1"/>
          </p:cNvPicPr>
          <p:nvPr/>
        </p:nvPicPr>
        <p:blipFill>
          <a:blip r:embed="rId3"/>
          <a:stretch>
            <a:fillRect/>
          </a:stretch>
        </p:blipFill>
        <p:spPr>
          <a:xfrm>
            <a:off x="348916" y="1205896"/>
            <a:ext cx="2252327" cy="5226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29932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FE464C-703B-6A41-9981-EDA1035B9909}"/>
              </a:ext>
            </a:extLst>
          </p:cNvPr>
          <p:cNvPicPr>
            <a:picLocks noChangeAspect="1"/>
          </p:cNvPicPr>
          <p:nvPr/>
        </p:nvPicPr>
        <p:blipFill rotWithShape="1">
          <a:blip r:embed="rId2"/>
          <a:srcRect t="21458" r="13873" b="25943"/>
          <a:stretch/>
        </p:blipFill>
        <p:spPr>
          <a:xfrm>
            <a:off x="182880" y="181186"/>
            <a:ext cx="11826240" cy="4815019"/>
          </a:xfrm>
          <a:prstGeom prst="rect">
            <a:avLst/>
          </a:prstGeom>
        </p:spPr>
      </p:pic>
      <p:sp>
        <p:nvSpPr>
          <p:cNvPr id="10" name="Tekstvak 9">
            <a:extLst>
              <a:ext uri="{FF2B5EF4-FFF2-40B4-BE49-F238E27FC236}">
                <a16:creationId xmlns:a16="http://schemas.microsoft.com/office/drawing/2014/main" id="{C04AE0D1-ECE7-7849-9401-D26CF35F3FB3}"/>
              </a:ext>
            </a:extLst>
          </p:cNvPr>
          <p:cNvSpPr txBox="1"/>
          <p:nvPr/>
        </p:nvSpPr>
        <p:spPr>
          <a:xfrm>
            <a:off x="372190" y="5608001"/>
            <a:ext cx="10357081" cy="923330"/>
          </a:xfrm>
          <a:prstGeom prst="rect">
            <a:avLst/>
          </a:prstGeom>
          <a:noFill/>
        </p:spPr>
        <p:txBody>
          <a:bodyPr wrap="square" rtlCol="0">
            <a:spAutoFit/>
          </a:bodyPr>
          <a:lstStyle/>
          <a:p>
            <a:r>
              <a:rPr lang="nl-NL" sz="5400" b="1">
                <a:solidFill>
                  <a:srgbClr val="36AFC5"/>
                </a:solidFill>
                <a:latin typeface="Montserrat SemiBold" pitchFamily="2" charset="77"/>
                <a:cs typeface="Poppins SemiBold" pitchFamily="2" charset="77"/>
              </a:rPr>
              <a:t>De Bijbel voor iedereen</a:t>
            </a:r>
          </a:p>
        </p:txBody>
      </p:sp>
      <p:sp>
        <p:nvSpPr>
          <p:cNvPr id="11" name="Tekstvak 10">
            <a:extLst>
              <a:ext uri="{FF2B5EF4-FFF2-40B4-BE49-F238E27FC236}">
                <a16:creationId xmlns:a16="http://schemas.microsoft.com/office/drawing/2014/main" id="{6294DD36-AC3B-6946-A6A3-E73E8FBAD203}"/>
              </a:ext>
            </a:extLst>
          </p:cNvPr>
          <p:cNvSpPr txBox="1"/>
          <p:nvPr/>
        </p:nvSpPr>
        <p:spPr>
          <a:xfrm>
            <a:off x="422773" y="5269447"/>
            <a:ext cx="7890717" cy="338554"/>
          </a:xfrm>
          <a:prstGeom prst="rect">
            <a:avLst/>
          </a:prstGeom>
          <a:noFill/>
        </p:spPr>
        <p:txBody>
          <a:bodyPr wrap="square" rtlCol="0">
            <a:spAutoFit/>
          </a:bodyPr>
          <a:lstStyle/>
          <a:p>
            <a:r>
              <a:rPr lang="nl-NL" sz="1600" b="1">
                <a:latin typeface="Montserrat SemiBold" pitchFamily="2" charset="77"/>
                <a:cs typeface="Poppins Light" pitchFamily="2" charset="77"/>
              </a:rPr>
              <a:t>Steun het werk van het Nederlands-Vlaams Bijbelgenootschap</a:t>
            </a:r>
          </a:p>
        </p:txBody>
      </p:sp>
      <p:pic>
        <p:nvPicPr>
          <p:cNvPr id="4" name="Afbeelding 3" descr="Afbeelding met tekst&#10;&#10;Automatisch gegenereerde beschrijving">
            <a:extLst>
              <a:ext uri="{FF2B5EF4-FFF2-40B4-BE49-F238E27FC236}">
                <a16:creationId xmlns:a16="http://schemas.microsoft.com/office/drawing/2014/main" id="{11598F13-4EEA-884E-817E-9CD969D4E89B}"/>
              </a:ext>
            </a:extLst>
          </p:cNvPr>
          <p:cNvPicPr>
            <a:picLocks noChangeAspect="1"/>
          </p:cNvPicPr>
          <p:nvPr/>
        </p:nvPicPr>
        <p:blipFill>
          <a:blip r:embed="rId3"/>
          <a:stretch>
            <a:fillRect/>
          </a:stretch>
        </p:blipFill>
        <p:spPr>
          <a:xfrm>
            <a:off x="10506615" y="5322003"/>
            <a:ext cx="1117441" cy="1006315"/>
          </a:xfrm>
          <a:prstGeom prst="rect">
            <a:avLst/>
          </a:prstGeom>
        </p:spPr>
      </p:pic>
      <p:pic>
        <p:nvPicPr>
          <p:cNvPr id="9" name="Afbeelding 8">
            <a:extLst>
              <a:ext uri="{FF2B5EF4-FFF2-40B4-BE49-F238E27FC236}">
                <a16:creationId xmlns:a16="http://schemas.microsoft.com/office/drawing/2014/main" id="{D03CC935-05ED-964C-A53B-FC95F45ED21F}"/>
              </a:ext>
            </a:extLst>
          </p:cNvPr>
          <p:cNvPicPr>
            <a:picLocks noChangeAspect="1"/>
          </p:cNvPicPr>
          <p:nvPr/>
        </p:nvPicPr>
        <p:blipFill>
          <a:blip r:embed="rId4"/>
          <a:stretch>
            <a:fillRect/>
          </a:stretch>
        </p:blipFill>
        <p:spPr>
          <a:xfrm>
            <a:off x="10506615" y="5374547"/>
            <a:ext cx="1117441" cy="992015"/>
          </a:xfrm>
          <a:prstGeom prst="rect">
            <a:avLst/>
          </a:prstGeom>
        </p:spPr>
      </p:pic>
    </p:spTree>
    <p:extLst>
      <p:ext uri="{BB962C8B-B14F-4D97-AF65-F5344CB8AC3E}">
        <p14:creationId xmlns:p14="http://schemas.microsoft.com/office/powerpoint/2010/main" val="14661771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6294DD36-AC3B-6946-A6A3-E73E8FBAD203}"/>
              </a:ext>
            </a:extLst>
          </p:cNvPr>
          <p:cNvSpPr txBox="1"/>
          <p:nvPr/>
        </p:nvSpPr>
        <p:spPr>
          <a:xfrm>
            <a:off x="2612950" y="5322003"/>
            <a:ext cx="2569031" cy="646331"/>
          </a:xfrm>
          <a:prstGeom prst="rect">
            <a:avLst/>
          </a:prstGeom>
          <a:noFill/>
        </p:spPr>
        <p:txBody>
          <a:bodyPr wrap="square" rtlCol="0">
            <a:spAutoFit/>
          </a:bodyPr>
          <a:lstStyle/>
          <a:p>
            <a:pPr algn="ctr"/>
            <a:r>
              <a:rPr lang="nl-NL" b="1" dirty="0">
                <a:latin typeface="Montserrat" panose="00000500000000000000" pitchFamily="2" charset="0"/>
                <a:cs typeface="Poppins Light" pitchFamily="2" charset="77"/>
              </a:rPr>
              <a:t>Scan de QR-code en help mee!</a:t>
            </a:r>
          </a:p>
        </p:txBody>
      </p:sp>
      <p:pic>
        <p:nvPicPr>
          <p:cNvPr id="4" name="Afbeelding 3" descr="Afbeelding met tekst&#10;&#10;Automatisch gegenereerde beschrijving">
            <a:extLst>
              <a:ext uri="{FF2B5EF4-FFF2-40B4-BE49-F238E27FC236}">
                <a16:creationId xmlns:a16="http://schemas.microsoft.com/office/drawing/2014/main" id="{11598F13-4EEA-884E-817E-9CD969D4E89B}"/>
              </a:ext>
            </a:extLst>
          </p:cNvPr>
          <p:cNvPicPr>
            <a:picLocks noChangeAspect="1"/>
          </p:cNvPicPr>
          <p:nvPr/>
        </p:nvPicPr>
        <p:blipFill>
          <a:blip r:embed="rId2"/>
          <a:stretch>
            <a:fillRect/>
          </a:stretch>
        </p:blipFill>
        <p:spPr>
          <a:xfrm>
            <a:off x="10506615" y="5322003"/>
            <a:ext cx="1117441" cy="1006315"/>
          </a:xfrm>
          <a:prstGeom prst="rect">
            <a:avLst/>
          </a:prstGeom>
        </p:spPr>
      </p:pic>
      <p:pic>
        <p:nvPicPr>
          <p:cNvPr id="9" name="Afbeelding 8">
            <a:extLst>
              <a:ext uri="{FF2B5EF4-FFF2-40B4-BE49-F238E27FC236}">
                <a16:creationId xmlns:a16="http://schemas.microsoft.com/office/drawing/2014/main" id="{D03CC935-05ED-964C-A53B-FC95F45ED21F}"/>
              </a:ext>
            </a:extLst>
          </p:cNvPr>
          <p:cNvPicPr>
            <a:picLocks noChangeAspect="1"/>
          </p:cNvPicPr>
          <p:nvPr/>
        </p:nvPicPr>
        <p:blipFill>
          <a:blip r:embed="rId3"/>
          <a:stretch>
            <a:fillRect/>
          </a:stretch>
        </p:blipFill>
        <p:spPr>
          <a:xfrm>
            <a:off x="10506615" y="5374547"/>
            <a:ext cx="1117441" cy="992015"/>
          </a:xfrm>
          <a:prstGeom prst="rect">
            <a:avLst/>
          </a:prstGeom>
        </p:spPr>
      </p:pic>
      <p:sp>
        <p:nvSpPr>
          <p:cNvPr id="6" name="Tekstvak 5">
            <a:extLst>
              <a:ext uri="{FF2B5EF4-FFF2-40B4-BE49-F238E27FC236}">
                <a16:creationId xmlns:a16="http://schemas.microsoft.com/office/drawing/2014/main" id="{999BCBA4-981D-BEA9-B33E-287ECE2B04B0}"/>
              </a:ext>
            </a:extLst>
          </p:cNvPr>
          <p:cNvSpPr txBox="1"/>
          <p:nvPr/>
        </p:nvSpPr>
        <p:spPr>
          <a:xfrm>
            <a:off x="362908" y="108382"/>
            <a:ext cx="4928283" cy="4339008"/>
          </a:xfrm>
          <a:prstGeom prst="rect">
            <a:avLst/>
          </a:prstGeom>
          <a:noFill/>
        </p:spPr>
        <p:txBody>
          <a:bodyPr wrap="square">
            <a:spAutoFit/>
          </a:bodyPr>
          <a:lstStyle/>
          <a:p>
            <a:pPr>
              <a:lnSpc>
                <a:spcPct val="150000"/>
              </a:lnSpc>
            </a:pPr>
            <a:r>
              <a:rPr lang="nl-NL" sz="2400" b="1" i="0" dirty="0">
                <a:solidFill>
                  <a:srgbClr val="0A0A0A"/>
                </a:solidFill>
                <a:effectLst/>
                <a:latin typeface="Montserrat" panose="00000500000000000000" pitchFamily="2" charset="0"/>
              </a:rPr>
              <a:t>Geef voor de Bijbel!</a:t>
            </a:r>
          </a:p>
          <a:p>
            <a:pPr>
              <a:lnSpc>
                <a:spcPct val="150000"/>
              </a:lnSpc>
            </a:pPr>
            <a:r>
              <a:rPr lang="nl-NL" b="0" i="0" dirty="0">
                <a:solidFill>
                  <a:srgbClr val="0A0A0A"/>
                </a:solidFill>
                <a:effectLst/>
                <a:latin typeface="Montserrat" panose="00000500000000000000" pitchFamily="2" charset="0"/>
              </a:rPr>
              <a:t>Miljoenen mensen kennen de rijkdom van het hebben van een </a:t>
            </a:r>
            <a:r>
              <a:rPr lang="nl-NL" b="0" i="0">
                <a:solidFill>
                  <a:srgbClr val="0A0A0A"/>
                </a:solidFill>
                <a:effectLst/>
                <a:latin typeface="Montserrat" panose="00000500000000000000" pitchFamily="2" charset="0"/>
              </a:rPr>
              <a:t>eigen Bijbel </a:t>
            </a:r>
            <a:r>
              <a:rPr lang="nl-NL" b="0" i="0" dirty="0">
                <a:solidFill>
                  <a:srgbClr val="0A0A0A"/>
                </a:solidFill>
                <a:effectLst/>
                <a:latin typeface="Montserrat" panose="00000500000000000000" pitchFamily="2" charset="0"/>
              </a:rPr>
              <a:t>nog niet.</a:t>
            </a:r>
          </a:p>
          <a:p>
            <a:pPr>
              <a:lnSpc>
                <a:spcPct val="150000"/>
              </a:lnSpc>
            </a:pPr>
            <a:r>
              <a:rPr lang="nl-NL" b="0" i="0" dirty="0">
                <a:solidFill>
                  <a:srgbClr val="0A0A0A"/>
                </a:solidFill>
                <a:effectLst/>
                <a:latin typeface="Montserrat" panose="00000500000000000000" pitchFamily="2" charset="0"/>
              </a:rPr>
              <a:t>Een </a:t>
            </a:r>
            <a:r>
              <a:rPr lang="nl-NL" dirty="0">
                <a:solidFill>
                  <a:srgbClr val="0A0A0A"/>
                </a:solidFill>
                <a:latin typeface="Montserrat" panose="00000500000000000000" pitchFamily="2" charset="0"/>
              </a:rPr>
              <a:t>B</a:t>
            </a:r>
            <a:r>
              <a:rPr lang="nl-NL" b="0" i="0" dirty="0">
                <a:solidFill>
                  <a:srgbClr val="0A0A0A"/>
                </a:solidFill>
                <a:effectLst/>
                <a:latin typeface="Montserrat" panose="00000500000000000000" pitchFamily="2" charset="0"/>
              </a:rPr>
              <a:t>ijbel is voor hen te duur of hij is nog niet vertaald in hun eigen taal. Soms zijn Bijbels helemaal niet (meer) beschikbaar, vanwege de politieke situatie of oorlog.</a:t>
            </a:r>
          </a:p>
          <a:p>
            <a:pPr>
              <a:lnSpc>
                <a:spcPct val="150000"/>
              </a:lnSpc>
            </a:pPr>
            <a:r>
              <a:rPr lang="nl-NL" b="1" i="0" dirty="0">
                <a:solidFill>
                  <a:srgbClr val="0A0A0A"/>
                </a:solidFill>
                <a:effectLst/>
                <a:latin typeface="Montserrat" panose="00000500000000000000" pitchFamily="2" charset="0"/>
              </a:rPr>
              <a:t>Wij zorgen ervoor dat iedereen toegang krijgt tot een Bijbel.</a:t>
            </a:r>
            <a:endParaRPr lang="nl-NL" b="1" dirty="0">
              <a:latin typeface="Montserrat" panose="00000500000000000000" pitchFamily="2" charset="0"/>
            </a:endParaRPr>
          </a:p>
        </p:txBody>
      </p:sp>
      <p:pic>
        <p:nvPicPr>
          <p:cNvPr id="8" name="Afbeelding 7">
            <a:extLst>
              <a:ext uri="{FF2B5EF4-FFF2-40B4-BE49-F238E27FC236}">
                <a16:creationId xmlns:a16="http://schemas.microsoft.com/office/drawing/2014/main" id="{2DEB970B-B129-91AC-AB8D-34DE87E3CBCA}"/>
              </a:ext>
            </a:extLst>
          </p:cNvPr>
          <p:cNvPicPr>
            <a:picLocks noChangeAspect="1"/>
          </p:cNvPicPr>
          <p:nvPr/>
        </p:nvPicPr>
        <p:blipFill rotWithShape="1">
          <a:blip r:embed="rId4"/>
          <a:srcRect l="40196" t="9588" r="1405" b="5918"/>
          <a:stretch/>
        </p:blipFill>
        <p:spPr>
          <a:xfrm>
            <a:off x="5917915" y="108382"/>
            <a:ext cx="6139322" cy="4996504"/>
          </a:xfrm>
          <a:prstGeom prst="rect">
            <a:avLst/>
          </a:prstGeom>
        </p:spPr>
      </p:pic>
      <p:pic>
        <p:nvPicPr>
          <p:cNvPr id="13" name="Afbeelding 12">
            <a:extLst>
              <a:ext uri="{FF2B5EF4-FFF2-40B4-BE49-F238E27FC236}">
                <a16:creationId xmlns:a16="http://schemas.microsoft.com/office/drawing/2014/main" id="{2FD73EF0-ED6C-B086-C511-5106BC2CFB73}"/>
              </a:ext>
            </a:extLst>
          </p:cNvPr>
          <p:cNvPicPr>
            <a:picLocks noChangeAspect="1"/>
          </p:cNvPicPr>
          <p:nvPr/>
        </p:nvPicPr>
        <p:blipFill rotWithShape="1">
          <a:blip r:embed="rId5"/>
          <a:srcRect l="8316" t="9803" r="7496" b="9033"/>
          <a:stretch/>
        </p:blipFill>
        <p:spPr>
          <a:xfrm>
            <a:off x="362908" y="4580441"/>
            <a:ext cx="2250042" cy="2169167"/>
          </a:xfrm>
          <a:prstGeom prst="rect">
            <a:avLst/>
          </a:prstGeom>
        </p:spPr>
      </p:pic>
    </p:spTree>
    <p:extLst>
      <p:ext uri="{BB962C8B-B14F-4D97-AF65-F5344CB8AC3E}">
        <p14:creationId xmlns:p14="http://schemas.microsoft.com/office/powerpoint/2010/main" val="28458955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 illustratie&#10;&#10;Automatisch gegenereerde beschrijving">
            <a:extLst>
              <a:ext uri="{FF2B5EF4-FFF2-40B4-BE49-F238E27FC236}">
                <a16:creationId xmlns:a16="http://schemas.microsoft.com/office/drawing/2014/main" id="{C28E7CC8-4C7F-054C-8BB5-3DC92B032378}"/>
              </a:ext>
            </a:extLst>
          </p:cNvPr>
          <p:cNvPicPr>
            <a:picLocks noChangeAspect="1"/>
          </p:cNvPicPr>
          <p:nvPr/>
        </p:nvPicPr>
        <p:blipFill>
          <a:blip r:embed="rId2"/>
          <a:stretch>
            <a:fillRect/>
          </a:stretch>
        </p:blipFill>
        <p:spPr>
          <a:xfrm>
            <a:off x="5231095" y="2008908"/>
            <a:ext cx="1729809" cy="3620530"/>
          </a:xfrm>
          <a:prstGeom prst="rect">
            <a:avLst/>
          </a:prstGeom>
        </p:spPr>
      </p:pic>
      <p:pic>
        <p:nvPicPr>
          <p:cNvPr id="9" name="Afbeelding 8">
            <a:extLst>
              <a:ext uri="{FF2B5EF4-FFF2-40B4-BE49-F238E27FC236}">
                <a16:creationId xmlns:a16="http://schemas.microsoft.com/office/drawing/2014/main" id="{FDB6C133-F259-4A4B-9714-3F0CB4D21DA3}"/>
              </a:ext>
            </a:extLst>
          </p:cNvPr>
          <p:cNvPicPr>
            <a:picLocks noChangeAspect="1"/>
          </p:cNvPicPr>
          <p:nvPr/>
        </p:nvPicPr>
        <p:blipFill>
          <a:blip r:embed="rId3"/>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40676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Leviticus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790703"/>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3. Wanneer moet volgens het boek Leviticus een jubeljaar gevierd worden?</a:t>
            </a:r>
          </a:p>
          <a:p>
            <a:endParaRPr lang="nl-NL" b="1" dirty="0">
              <a:latin typeface="Montserrat" pitchFamily="2" charset="77"/>
              <a:cs typeface="Poppins" pitchFamily="2" charset="77"/>
            </a:endParaRPr>
          </a:p>
          <a:p>
            <a:pPr marL="342900" indent="-342900">
              <a:buAutoNum type="alphaLcParenR"/>
            </a:pPr>
            <a:r>
              <a:rPr lang="nl-NL" dirty="0">
                <a:latin typeface="Montserrat"/>
                <a:cs typeface="Poppins"/>
              </a:rPr>
              <a:t>Om het jaar</a:t>
            </a:r>
          </a:p>
          <a:p>
            <a:pPr marL="342900" indent="-342900">
              <a:buAutoNum type="alphaLcParenR"/>
            </a:pPr>
            <a:r>
              <a:rPr lang="nl-NL" dirty="0">
                <a:latin typeface="Montserrat"/>
                <a:cs typeface="Poppins"/>
              </a:rPr>
              <a:t>Om de 5 jaar</a:t>
            </a:r>
          </a:p>
          <a:p>
            <a:pPr marL="342900" indent="-342900">
              <a:buAutoNum type="alphaLcParenR"/>
            </a:pPr>
            <a:r>
              <a:rPr lang="nl-NL" dirty="0">
                <a:latin typeface="Montserrat"/>
                <a:cs typeface="Poppins"/>
              </a:rPr>
              <a:t>Om de 7 jaar</a:t>
            </a:r>
          </a:p>
          <a:p>
            <a:pPr marL="342900" indent="-342900">
              <a:buAutoNum type="alphaLcParenR"/>
            </a:pPr>
            <a:r>
              <a:rPr lang="nl-NL" b="1" dirty="0">
                <a:solidFill>
                  <a:srgbClr val="DD6268"/>
                </a:solidFill>
                <a:latin typeface="Montserrat"/>
                <a:cs typeface="Poppins"/>
              </a:rPr>
              <a:t>Om de 50 jaar</a:t>
            </a:r>
          </a:p>
        </p:txBody>
      </p:sp>
    </p:spTree>
    <p:extLst>
      <p:ext uri="{BB962C8B-B14F-4D97-AF65-F5344CB8AC3E}">
        <p14:creationId xmlns:p14="http://schemas.microsoft.com/office/powerpoint/2010/main" val="347526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326240"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‘God is geen mens, dat Hij zijn woord zou breken</a:t>
            </a:r>
          </a:p>
          <a:p>
            <a:r>
              <a:rPr lang="nl-NL" sz="2400" b="1">
                <a:solidFill>
                  <a:srgbClr val="005262"/>
                </a:solidFill>
                <a:latin typeface="Montserrat" pitchFamily="2" charset="77"/>
                <a:cs typeface="Poppins" pitchFamily="2" charset="77"/>
              </a:rPr>
              <a:t>of terug zou komen op zijn besluit’ (Numeri 23:19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64293" y="2534498"/>
            <a:ext cx="5281884"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Numeri betekent ‘getallen’ en heeft betrekking op een volkstelling waartoe God de opdracht gaf. Oorspronkelijk werd dit boek naar de eerste woorden genoemd: ‘in de wildernis’. De generatie na de uittocht wordt gewaarschuwd niet terug te vallen in ongehoorzaamheid en ongeloof van hun ouders.</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Numeri</a:t>
            </a:r>
          </a:p>
        </p:txBody>
      </p:sp>
      <p:pic>
        <p:nvPicPr>
          <p:cNvPr id="3" name="Afbeelding 2">
            <a:extLst>
              <a:ext uri="{FF2B5EF4-FFF2-40B4-BE49-F238E27FC236}">
                <a16:creationId xmlns:a16="http://schemas.microsoft.com/office/drawing/2014/main" id="{40EDC5B5-1FB7-44B6-D51E-81ACD82C9354}"/>
              </a:ext>
            </a:extLst>
          </p:cNvPr>
          <p:cNvPicPr>
            <a:picLocks noChangeAspect="1"/>
          </p:cNvPicPr>
          <p:nvPr/>
        </p:nvPicPr>
        <p:blipFill>
          <a:blip r:embed="rId3"/>
          <a:stretch>
            <a:fillRect/>
          </a:stretch>
        </p:blipFill>
        <p:spPr>
          <a:xfrm>
            <a:off x="1209413" y="2458636"/>
            <a:ext cx="4572000" cy="3429000"/>
          </a:xfrm>
          <a:prstGeom prst="rect">
            <a:avLst/>
          </a:prstGeom>
        </p:spPr>
      </p:pic>
      <p:sp>
        <p:nvSpPr>
          <p:cNvPr id="4" name="Tekstvak 3">
            <a:extLst>
              <a:ext uri="{FF2B5EF4-FFF2-40B4-BE49-F238E27FC236}">
                <a16:creationId xmlns:a16="http://schemas.microsoft.com/office/drawing/2014/main" id="{5F2C9162-0699-3658-40FB-87DBE8226624}"/>
              </a:ext>
            </a:extLst>
          </p:cNvPr>
          <p:cNvSpPr txBox="1"/>
          <p:nvPr/>
        </p:nvSpPr>
        <p:spPr>
          <a:xfrm>
            <a:off x="1148836" y="5948411"/>
            <a:ext cx="5099108" cy="415498"/>
          </a:xfrm>
          <a:prstGeom prst="rect">
            <a:avLst/>
          </a:prstGeom>
          <a:noFill/>
        </p:spPr>
        <p:txBody>
          <a:bodyPr wrap="square" rtlCol="0">
            <a:spAutoFit/>
          </a:bodyPr>
          <a:lstStyle/>
          <a:p>
            <a:r>
              <a:rPr lang="nl-NL" sz="500" dirty="0">
                <a:solidFill>
                  <a:schemeClr val="bg1">
                    <a:lumMod val="65000"/>
                  </a:schemeClr>
                </a:solidFill>
                <a:latin typeface="Montserrat" panose="00000500000000000000" pitchFamily="2" charset="0"/>
              </a:rPr>
              <a:t>Wong </a:t>
            </a:r>
            <a:r>
              <a:rPr lang="nl-NL" sz="500" dirty="0" err="1">
                <a:solidFill>
                  <a:schemeClr val="bg1">
                    <a:lumMod val="65000"/>
                  </a:schemeClr>
                </a:solidFill>
                <a:latin typeface="Montserrat" panose="00000500000000000000" pitchFamily="2" charset="0"/>
              </a:rPr>
              <a:t>Chim</a:t>
            </a:r>
            <a:r>
              <a:rPr lang="nl-NL" sz="500" dirty="0">
                <a:solidFill>
                  <a:schemeClr val="bg1">
                    <a:lumMod val="65000"/>
                  </a:schemeClr>
                </a:solidFill>
                <a:latin typeface="Montserrat" panose="00000500000000000000" pitchFamily="2" charset="0"/>
              </a:rPr>
              <a:t> </a:t>
            </a:r>
            <a:r>
              <a:rPr lang="nl-NL" sz="500" dirty="0" err="1">
                <a:solidFill>
                  <a:schemeClr val="bg1">
                    <a:lumMod val="65000"/>
                  </a:schemeClr>
                </a:solidFill>
                <a:latin typeface="Montserrat" panose="00000500000000000000" pitchFamily="2" charset="0"/>
              </a:rPr>
              <a:t>Yuen</a:t>
            </a:r>
            <a:r>
              <a:rPr lang="nl-NL" sz="500" dirty="0">
                <a:solidFill>
                  <a:schemeClr val="bg1">
                    <a:lumMod val="65000"/>
                  </a:schemeClr>
                </a:solidFill>
                <a:latin typeface="Montserrat" panose="00000500000000000000" pitchFamily="2" charset="0"/>
              </a:rPr>
              <a:t> – freebibelimages.org</a:t>
            </a:r>
          </a:p>
          <a:p>
            <a:endParaRPr lang="nl-NL" sz="1600" i="1" dirty="0"/>
          </a:p>
        </p:txBody>
      </p:sp>
    </p:spTree>
    <p:extLst>
      <p:ext uri="{BB962C8B-B14F-4D97-AF65-F5344CB8AC3E}">
        <p14:creationId xmlns:p14="http://schemas.microsoft.com/office/powerpoint/2010/main" val="367908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Numeri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876522"/>
            <a:ext cx="5065533"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4. Waar telde Mozes in opdracht van God het aantal mensen van het volk?</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Egypte</a:t>
            </a:r>
          </a:p>
          <a:p>
            <a:pPr marL="342900" indent="-342900">
              <a:buAutoNum type="alphaLcParenR"/>
            </a:pPr>
            <a:r>
              <a:rPr lang="nl-NL" dirty="0">
                <a:latin typeface="Montserrat" pitchFamily="2" charset="77"/>
                <a:cs typeface="Poppins" pitchFamily="2" charset="77"/>
              </a:rPr>
              <a:t>In het dal van </a:t>
            </a:r>
            <a:r>
              <a:rPr lang="nl-NL" dirty="0" err="1">
                <a:latin typeface="Montserrat" pitchFamily="2" charset="77"/>
                <a:cs typeface="Poppins" pitchFamily="2" charset="77"/>
              </a:rPr>
              <a:t>Eskol</a:t>
            </a:r>
            <a:endParaRPr lang="nl-NL" dirty="0">
              <a:latin typeface="Montserrat" pitchFamily="2" charset="77"/>
              <a:cs typeface="Poppins" pitchFamily="2" charset="77"/>
            </a:endParaRPr>
          </a:p>
          <a:p>
            <a:pPr marL="342900" indent="-342900">
              <a:buAutoNum type="alphaLcParenR"/>
            </a:pPr>
            <a:r>
              <a:rPr lang="nl-NL" dirty="0">
                <a:latin typeface="Montserrat"/>
                <a:cs typeface="Poppins"/>
              </a:rPr>
              <a:t>In de wildernis van </a:t>
            </a:r>
            <a:r>
              <a:rPr lang="nl-NL" dirty="0" err="1">
                <a:latin typeface="Montserrat"/>
                <a:cs typeface="Poppins"/>
              </a:rPr>
              <a:t>Sinai</a:t>
            </a:r>
            <a:endParaRPr lang="nl-NL" dirty="0" err="1">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Syrië</a:t>
            </a:r>
          </a:p>
        </p:txBody>
      </p:sp>
    </p:spTree>
    <p:extLst>
      <p:ext uri="{BB962C8B-B14F-4D97-AF65-F5344CB8AC3E}">
        <p14:creationId xmlns:p14="http://schemas.microsoft.com/office/powerpoint/2010/main" val="50005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Numeri</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876522"/>
            <a:ext cx="5083288"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4. Waar telde Mozes in opdracht van God het aantal mensen van het volk?</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Egypte</a:t>
            </a:r>
          </a:p>
          <a:p>
            <a:pPr marL="342900" indent="-342900">
              <a:buAutoNum type="alphaLcParenR"/>
            </a:pPr>
            <a:r>
              <a:rPr lang="nl-NL" dirty="0">
                <a:latin typeface="Montserrat" pitchFamily="2" charset="77"/>
                <a:cs typeface="Poppins" pitchFamily="2" charset="77"/>
              </a:rPr>
              <a:t>In het dal van </a:t>
            </a:r>
            <a:r>
              <a:rPr lang="nl-NL" dirty="0" err="1">
                <a:latin typeface="Montserrat" pitchFamily="2" charset="77"/>
                <a:cs typeface="Poppins" pitchFamily="2" charset="77"/>
              </a:rPr>
              <a:t>Eskol</a:t>
            </a:r>
            <a:endParaRPr lang="nl-NL" dirty="0">
              <a:latin typeface="Montserrat" pitchFamily="2" charset="77"/>
              <a:cs typeface="Poppins" pitchFamily="2" charset="77"/>
            </a:endParaRPr>
          </a:p>
          <a:p>
            <a:pPr marL="342900" indent="-342900">
              <a:buAutoNum type="alphaLcParenR"/>
            </a:pPr>
            <a:r>
              <a:rPr lang="nl-NL" b="1" dirty="0">
                <a:solidFill>
                  <a:srgbClr val="DD6268"/>
                </a:solidFill>
                <a:latin typeface="Montserrat"/>
                <a:cs typeface="Poppins"/>
              </a:rPr>
              <a:t>In de wildernis van </a:t>
            </a:r>
            <a:r>
              <a:rPr lang="nl-NL" b="1" dirty="0" err="1">
                <a:solidFill>
                  <a:srgbClr val="DD6268"/>
                </a:solidFill>
                <a:latin typeface="Montserrat"/>
                <a:cs typeface="Poppins"/>
              </a:rPr>
              <a:t>Sinai</a:t>
            </a:r>
          </a:p>
          <a:p>
            <a:pPr marL="342900" indent="-342900">
              <a:buAutoNum type="alphaLcParenR"/>
            </a:pPr>
            <a:r>
              <a:rPr lang="nl-NL" dirty="0">
                <a:latin typeface="Montserrat" pitchFamily="2" charset="77"/>
                <a:cs typeface="Poppins" pitchFamily="2" charset="77"/>
              </a:rPr>
              <a:t>Syrië</a:t>
            </a:r>
          </a:p>
        </p:txBody>
      </p:sp>
    </p:spTree>
    <p:extLst>
      <p:ext uri="{BB962C8B-B14F-4D97-AF65-F5344CB8AC3E}">
        <p14:creationId xmlns:p14="http://schemas.microsoft.com/office/powerpoint/2010/main" val="381421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326240"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‘Wees vastberaden en standvastig. Wees niet bang en laat u niet afschrikken, want het is de HEER, uw God, die met u meegaat.’ (Deuteronomium 31:6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19421" y="2827968"/>
            <a:ext cx="6089699" cy="2127442"/>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Deuteronomium komt van de Griekse titel van dit boek: ‘tweede wet’ of ‘herhaalde wet’. In dit boek wordt benadrukt dat niemand als God is. Het boek bevat de laatste toespraak van Mozes voordat Israël het beloofde land in gaat.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Deuteronomium</a:t>
            </a:r>
          </a:p>
        </p:txBody>
      </p:sp>
      <p:pic>
        <p:nvPicPr>
          <p:cNvPr id="3074" name="Picture 2" descr="‘See to it that they conquer it. Don’t be afraid, for the Lord will be with you and go before you. He will never fail you or forsake you.’ – Slide 5">
            <a:extLst>
              <a:ext uri="{FF2B5EF4-FFF2-40B4-BE49-F238E27FC236}">
                <a16:creationId xmlns:a16="http://schemas.microsoft.com/office/drawing/2014/main" id="{08872035-9C16-1765-C178-05731788C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836" y="2827968"/>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FCB4E022-30EC-0F77-3695-353D7F5B1DD4}"/>
              </a:ext>
            </a:extLst>
          </p:cNvPr>
          <p:cNvSpPr txBox="1"/>
          <p:nvPr/>
        </p:nvSpPr>
        <p:spPr>
          <a:xfrm>
            <a:off x="1194520" y="6317743"/>
            <a:ext cx="4896830" cy="169277"/>
          </a:xfrm>
          <a:prstGeom prst="rect">
            <a:avLst/>
          </a:prstGeom>
          <a:noFill/>
        </p:spPr>
        <p:txBody>
          <a:bodyPr wrap="square" rtlCol="0">
            <a:spAutoFit/>
          </a:bodyPr>
          <a:lstStyle/>
          <a:p>
            <a:r>
              <a:rPr lang="nl-NL" sz="500" dirty="0" err="1">
                <a:solidFill>
                  <a:schemeClr val="bg1">
                    <a:lumMod val="65000"/>
                  </a:schemeClr>
                </a:solidFill>
                <a:latin typeface="Montserrat" panose="00000500000000000000" pitchFamily="2" charset="0"/>
              </a:rPr>
              <a:t>Sweet</a:t>
            </a:r>
            <a:r>
              <a:rPr lang="nl-NL" sz="500" dirty="0">
                <a:solidFill>
                  <a:schemeClr val="bg1">
                    <a:lumMod val="65000"/>
                  </a:schemeClr>
                </a:solidFill>
                <a:latin typeface="Montserrat" panose="00000500000000000000" pitchFamily="2" charset="0"/>
              </a:rPr>
              <a:t> Publishing / FreeBibleimages.org</a:t>
            </a:r>
          </a:p>
        </p:txBody>
      </p:sp>
    </p:spTree>
    <p:extLst>
      <p:ext uri="{BB962C8B-B14F-4D97-AF65-F5344CB8AC3E}">
        <p14:creationId xmlns:p14="http://schemas.microsoft.com/office/powerpoint/2010/main" val="227067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Deuteronomium</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33319"/>
            <a:ext cx="9317865"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5. Vanaf welke berg mocht Mozes uitkijken over het beloofde land?</a:t>
            </a:r>
          </a:p>
          <a:p>
            <a:endParaRPr lang="nl-NL" b="1">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Ebal</a:t>
            </a:r>
            <a:endParaRPr lang="nl-NL">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Gerazim</a:t>
            </a:r>
            <a:endParaRPr lang="nl-NL">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Peor</a:t>
            </a:r>
            <a:endParaRPr lang="nl-NL">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Nebo</a:t>
            </a:r>
            <a:endParaRPr lang="nl-NL">
              <a:latin typeface="Montserrat" pitchFamily="2" charset="77"/>
              <a:cs typeface="Poppins" pitchFamily="2" charset="77"/>
            </a:endParaRPr>
          </a:p>
        </p:txBody>
      </p:sp>
    </p:spTree>
    <p:extLst>
      <p:ext uri="{BB962C8B-B14F-4D97-AF65-F5344CB8AC3E}">
        <p14:creationId xmlns:p14="http://schemas.microsoft.com/office/powerpoint/2010/main" val="81511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Deuteronomium</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33319"/>
            <a:ext cx="93178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5. Vanaf welke berg mocht Mozes uitkijken over het beloofde land?</a:t>
            </a:r>
          </a:p>
          <a:p>
            <a:endParaRPr lang="nl-NL" b="1"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Ebal</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Gerazim</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Peor</a:t>
            </a:r>
            <a:endParaRPr lang="nl-NL" dirty="0">
              <a:latin typeface="Montserrat" pitchFamily="2" charset="77"/>
              <a:cs typeface="Poppins" pitchFamily="2" charset="77"/>
            </a:endParaRPr>
          </a:p>
          <a:p>
            <a:pPr marL="342900" indent="-342900">
              <a:buAutoNum type="alphaLcParenR"/>
            </a:pPr>
            <a:r>
              <a:rPr lang="nl-NL" b="1" dirty="0" err="1">
                <a:solidFill>
                  <a:srgbClr val="DD6268"/>
                </a:solidFill>
                <a:latin typeface="Montserrat" pitchFamily="2" charset="77"/>
                <a:cs typeface="Poppins" pitchFamily="2" charset="77"/>
              </a:rPr>
              <a:t>Nebo</a:t>
            </a:r>
            <a:endParaRPr lang="nl-NL" b="1" dirty="0">
              <a:solidFill>
                <a:srgbClr val="DD6268"/>
              </a:solidFill>
              <a:latin typeface="Montserrat" pitchFamily="2" charset="77"/>
              <a:cs typeface="Poppins" pitchFamily="2" charset="77"/>
            </a:endParaRPr>
          </a:p>
        </p:txBody>
      </p:sp>
    </p:spTree>
    <p:extLst>
      <p:ext uri="{BB962C8B-B14F-4D97-AF65-F5344CB8AC3E}">
        <p14:creationId xmlns:p14="http://schemas.microsoft.com/office/powerpoint/2010/main" val="240936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‘Houd je vóór alles vastberaden en standvastig aan de wet waarin mijn dienaar Mozes je heeft onderwezen.’ (Jozua 1:7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745652"/>
            <a:ext cx="5025461"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Jozua is de opvolger van Mozes als leider van Gods volk. Hij trekt met hen door de Jordaan het beloofde land binnen en verovert het. In dit boek wordt benadrukt dat de Israëlieten zich nauwkeurig moeten houden aan het verbond met God.</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Jozua</a:t>
            </a:r>
          </a:p>
        </p:txBody>
      </p:sp>
      <p:pic>
        <p:nvPicPr>
          <p:cNvPr id="4098" name="Picture 2" descr="‘Be strong and courageous. Obey every law Moses gave you and you will be successful in everything you do. Remind the people about these laws, and think about them every day and night. Be bold and strong! Banish fear and doubt! For remember, the Lord your God is with you wherever you go.’ – Slide 20">
            <a:extLst>
              <a:ext uri="{FF2B5EF4-FFF2-40B4-BE49-F238E27FC236}">
                <a16:creationId xmlns:a16="http://schemas.microsoft.com/office/drawing/2014/main" id="{31F54D2B-1C0D-7A75-03DD-6255CB846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177" y="2658151"/>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8FB51303-C916-91E5-1B99-05389B06FDF6}"/>
              </a:ext>
            </a:extLst>
          </p:cNvPr>
          <p:cNvSpPr txBox="1"/>
          <p:nvPr/>
        </p:nvSpPr>
        <p:spPr>
          <a:xfrm>
            <a:off x="6674177" y="6149938"/>
            <a:ext cx="4896830" cy="169277"/>
          </a:xfrm>
          <a:prstGeom prst="rect">
            <a:avLst/>
          </a:prstGeom>
          <a:noFill/>
        </p:spPr>
        <p:txBody>
          <a:bodyPr wrap="square" rtlCol="0">
            <a:spAutoFit/>
          </a:bodyPr>
          <a:lstStyle/>
          <a:p>
            <a:r>
              <a:rPr lang="nl-NL" sz="500" dirty="0" err="1">
                <a:solidFill>
                  <a:schemeClr val="bg1">
                    <a:lumMod val="65000"/>
                  </a:schemeClr>
                </a:solidFill>
                <a:latin typeface="Montserrat" panose="00000500000000000000" pitchFamily="2" charset="0"/>
              </a:rPr>
              <a:t>Sweet</a:t>
            </a:r>
            <a:r>
              <a:rPr lang="nl-NL" sz="500" dirty="0">
                <a:solidFill>
                  <a:schemeClr val="bg1">
                    <a:lumMod val="65000"/>
                  </a:schemeClr>
                </a:solidFill>
                <a:latin typeface="Montserrat" panose="00000500000000000000" pitchFamily="2" charset="0"/>
              </a:rPr>
              <a:t> Publishing / FreeBibleimages.org</a:t>
            </a:r>
          </a:p>
        </p:txBody>
      </p:sp>
    </p:spTree>
    <p:extLst>
      <p:ext uri="{BB962C8B-B14F-4D97-AF65-F5344CB8AC3E}">
        <p14:creationId xmlns:p14="http://schemas.microsoft.com/office/powerpoint/2010/main" val="219325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        </a:t>
            </a:r>
          </a:p>
        </p:txBody>
      </p:sp>
      <p:sp>
        <p:nvSpPr>
          <p:cNvPr id="10" name="Tekstvak 9">
            <a:extLst>
              <a:ext uri="{FF2B5EF4-FFF2-40B4-BE49-F238E27FC236}">
                <a16:creationId xmlns:a16="http://schemas.microsoft.com/office/drawing/2014/main" id="{C04AE0D1-ECE7-7849-9401-D26CF35F3FB3}"/>
              </a:ext>
            </a:extLst>
          </p:cNvPr>
          <p:cNvSpPr txBox="1"/>
          <p:nvPr/>
        </p:nvSpPr>
        <p:spPr>
          <a:xfrm>
            <a:off x="412124" y="1034207"/>
            <a:ext cx="10464084" cy="1107996"/>
          </a:xfrm>
          <a:prstGeom prst="rect">
            <a:avLst/>
          </a:prstGeom>
          <a:noFill/>
        </p:spPr>
        <p:txBody>
          <a:bodyPr wrap="square" rtlCol="0">
            <a:spAutoFit/>
          </a:bodyPr>
          <a:lstStyle/>
          <a:p>
            <a:r>
              <a:rPr lang="nl-NL" sz="6600" b="1">
                <a:solidFill>
                  <a:schemeClr val="bg1"/>
                </a:solidFill>
                <a:latin typeface="Montserrat SemiBold" pitchFamily="2" charset="77"/>
                <a:cs typeface="Poppins SemiBold" pitchFamily="2" charset="77"/>
              </a:rPr>
              <a:t>Indeling van de Bijbel</a:t>
            </a: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7" name="Rechthoek 6">
            <a:extLst>
              <a:ext uri="{FF2B5EF4-FFF2-40B4-BE49-F238E27FC236}">
                <a16:creationId xmlns:a16="http://schemas.microsoft.com/office/drawing/2014/main" id="{56C450B3-A3FA-CD5C-1424-53A65E5058DC}"/>
              </a:ext>
            </a:extLst>
          </p:cNvPr>
          <p:cNvSpPr/>
          <p:nvPr/>
        </p:nvSpPr>
        <p:spPr>
          <a:xfrm>
            <a:off x="547352" y="2126513"/>
            <a:ext cx="9304986" cy="397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8081512-F32C-B6EA-86D8-3E0DFF8EC8A8}"/>
              </a:ext>
            </a:extLst>
          </p:cNvPr>
          <p:cNvSpPr txBox="1"/>
          <p:nvPr/>
        </p:nvSpPr>
        <p:spPr>
          <a:xfrm>
            <a:off x="1148836" y="2219532"/>
            <a:ext cx="6364116" cy="584775"/>
          </a:xfrm>
          <a:prstGeom prst="rect">
            <a:avLst/>
          </a:prstGeom>
          <a:noFill/>
        </p:spPr>
        <p:txBody>
          <a:bodyPr wrap="square" rtlCol="0">
            <a:spAutoFit/>
          </a:bodyPr>
          <a:lstStyle/>
          <a:p>
            <a:r>
              <a:rPr lang="nl-NL" sz="3200" b="1" dirty="0">
                <a:solidFill>
                  <a:srgbClr val="770758"/>
                </a:solidFill>
                <a:latin typeface="Montserrat" pitchFamily="2" charset="77"/>
                <a:cs typeface="Poppins" pitchFamily="2" charset="77"/>
              </a:rPr>
              <a:t>Oude Testament: 39 boeken</a:t>
            </a:r>
          </a:p>
        </p:txBody>
      </p:sp>
      <p:sp>
        <p:nvSpPr>
          <p:cNvPr id="12" name="Tekstvak 11">
            <a:extLst>
              <a:ext uri="{FF2B5EF4-FFF2-40B4-BE49-F238E27FC236}">
                <a16:creationId xmlns:a16="http://schemas.microsoft.com/office/drawing/2014/main" id="{E29618F3-B7A1-6C97-B8B0-42FECBF03FF7}"/>
              </a:ext>
            </a:extLst>
          </p:cNvPr>
          <p:cNvSpPr txBox="1"/>
          <p:nvPr/>
        </p:nvSpPr>
        <p:spPr>
          <a:xfrm>
            <a:off x="858073" y="3023969"/>
            <a:ext cx="8947038" cy="2538515"/>
          </a:xfrm>
          <a:prstGeom prst="rect">
            <a:avLst/>
          </a:prstGeom>
          <a:noFill/>
        </p:spPr>
        <p:txBody>
          <a:bodyPr wrap="square" lIns="91440" tIns="45720" rIns="91440" bIns="45720" rtlCol="0" anchor="t">
            <a:spAutoFit/>
          </a:bodyPr>
          <a:lstStyle/>
          <a:p>
            <a:pPr>
              <a:lnSpc>
                <a:spcPct val="150000"/>
              </a:lnSpc>
            </a:pPr>
            <a:r>
              <a:rPr lang="nl-NL" dirty="0">
                <a:latin typeface="Montserrat" pitchFamily="2" charset="77"/>
                <a:cs typeface="Poppins" pitchFamily="2" charset="77"/>
              </a:rPr>
              <a:t>Verhalen, wetten, geschiedschrijving, gedichten, gebeden, liederen en spreuken </a:t>
            </a:r>
          </a:p>
          <a:p>
            <a:pPr>
              <a:lnSpc>
                <a:spcPct val="150000"/>
              </a:lnSpc>
            </a:pPr>
            <a:endParaRPr lang="nl-NL" dirty="0">
              <a:latin typeface="Montserrat" pitchFamily="2" charset="77"/>
              <a:cs typeface="Poppins" pitchFamily="2" charset="77"/>
            </a:endParaRP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Verhalende boeken				Genesis t/m Ester</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Poëtische boeken en wijsheidsliteratuur 	Job t/m Hooglied</a:t>
            </a:r>
          </a:p>
          <a:p>
            <a:pPr marL="285750" indent="-285750">
              <a:lnSpc>
                <a:spcPct val="150000"/>
              </a:lnSpc>
              <a:buFont typeface="Arial" panose="020B0604020202020204" pitchFamily="34" charset="0"/>
              <a:buChar char="•"/>
            </a:pPr>
            <a:r>
              <a:rPr lang="nl-NL" dirty="0">
                <a:latin typeface="Montserrat"/>
                <a:cs typeface="Poppins"/>
              </a:rPr>
              <a:t>Profetische boeken                                                  Jesaja t/m Maleachi</a:t>
            </a:r>
          </a:p>
        </p:txBody>
      </p:sp>
    </p:spTree>
    <p:extLst>
      <p:ext uri="{BB962C8B-B14F-4D97-AF65-F5344CB8AC3E}">
        <p14:creationId xmlns:p14="http://schemas.microsoft.com/office/powerpoint/2010/main" val="260606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Jozua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397675"/>
            <a:ext cx="9317865"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6. Van welke stad vielen de muren om nadat Jozua en de Israëlieten er een aantal malen omheen waren gelopen?</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Jeruzalem</a:t>
            </a:r>
          </a:p>
          <a:p>
            <a:pPr marL="342900" indent="-342900">
              <a:buAutoNum type="alphaLcParenR"/>
            </a:pPr>
            <a:r>
              <a:rPr lang="nl-NL" dirty="0">
                <a:latin typeface="Montserrat" pitchFamily="2" charset="77"/>
                <a:cs typeface="Poppins" pitchFamily="2" charset="77"/>
              </a:rPr>
              <a:t>Babel</a:t>
            </a:r>
          </a:p>
          <a:p>
            <a:pPr marL="342900" indent="-342900">
              <a:buAutoNum type="alphaLcParenR"/>
            </a:pPr>
            <a:r>
              <a:rPr lang="nl-NL" dirty="0">
                <a:latin typeface="Montserrat" pitchFamily="2" charset="77"/>
                <a:cs typeface="Poppins" pitchFamily="2" charset="77"/>
              </a:rPr>
              <a:t>Jericho</a:t>
            </a:r>
          </a:p>
          <a:p>
            <a:pPr marL="342900" indent="-342900">
              <a:buAutoNum type="alphaLcParenR"/>
            </a:pPr>
            <a:r>
              <a:rPr lang="nl-NL" dirty="0">
                <a:latin typeface="Montserrat" pitchFamily="2" charset="77"/>
                <a:cs typeface="Poppins" pitchFamily="2" charset="77"/>
              </a:rPr>
              <a:t>Damascus</a:t>
            </a:r>
          </a:p>
        </p:txBody>
      </p:sp>
      <p:pic>
        <p:nvPicPr>
          <p:cNvPr id="8" name="Picture 4" descr="Jericho wordt ingenomen">
            <a:extLst>
              <a:ext uri="{FF2B5EF4-FFF2-40B4-BE49-F238E27FC236}">
                <a16:creationId xmlns:a16="http://schemas.microsoft.com/office/drawing/2014/main" id="{510E1281-FE18-9432-6A0A-EDBC61C6B7D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0076" y="2256066"/>
            <a:ext cx="3520892" cy="338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Jozua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439845"/>
            <a:ext cx="9317865"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6. Van welke stad vielen de muren om nadat Jozua en de Israëlieten er een aantal malen omheen waren gelopen?</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Jeruzalem</a:t>
            </a:r>
          </a:p>
          <a:p>
            <a:pPr marL="342900" indent="-342900">
              <a:buAutoNum type="alphaLcParenR"/>
            </a:pPr>
            <a:r>
              <a:rPr lang="nl-NL" dirty="0">
                <a:latin typeface="Montserrat" pitchFamily="2" charset="77"/>
                <a:cs typeface="Poppins" pitchFamily="2" charset="77"/>
              </a:rPr>
              <a:t>Babel</a:t>
            </a:r>
          </a:p>
          <a:p>
            <a:pPr marL="342900" indent="-342900">
              <a:buAutoNum type="alphaLcParenR"/>
            </a:pPr>
            <a:r>
              <a:rPr lang="nl-NL" b="1" dirty="0">
                <a:solidFill>
                  <a:srgbClr val="DD6268"/>
                </a:solidFill>
                <a:latin typeface="Montserrat" pitchFamily="2" charset="77"/>
                <a:cs typeface="Poppins" pitchFamily="2" charset="77"/>
              </a:rPr>
              <a:t>Jericho</a:t>
            </a:r>
          </a:p>
          <a:p>
            <a:pPr marL="342900" indent="-342900">
              <a:buAutoNum type="alphaLcParenR"/>
            </a:pPr>
            <a:r>
              <a:rPr lang="nl-NL" dirty="0">
                <a:latin typeface="Montserrat" pitchFamily="2" charset="77"/>
                <a:cs typeface="Poppins" pitchFamily="2" charset="77"/>
              </a:rPr>
              <a:t>Damascus</a:t>
            </a:r>
          </a:p>
        </p:txBody>
      </p:sp>
      <p:pic>
        <p:nvPicPr>
          <p:cNvPr id="7172" name="Picture 4" descr="Jericho wordt ingenomen">
            <a:extLst>
              <a:ext uri="{FF2B5EF4-FFF2-40B4-BE49-F238E27FC236}">
                <a16:creationId xmlns:a16="http://schemas.microsoft.com/office/drawing/2014/main" id="{8AFA5D51-64C8-6781-17A0-07411819F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0076" y="2256066"/>
            <a:ext cx="3520892" cy="338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2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‘In die tijd was er geen koning in Israël; iedereen deed wat goed was in zijn eigen ogen.’ (Rechters 21:25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89460" y="2745652"/>
            <a:ext cx="5794708"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Deze ‘Rechters’ zijn meer legerleiders dan rechtsprekers. Bovenstaande woorden vatten de inhoud van dit boek goed samen. De Israëlieten raken steeds verder verwijderd van God. Een tragisch verslag van afgoderij, verval en ongehoorzaamheid. Maar God blijft trouw…</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Rechters</a:t>
            </a:r>
          </a:p>
        </p:txBody>
      </p:sp>
      <p:pic>
        <p:nvPicPr>
          <p:cNvPr id="5124" name="Picture 4" descr="Every man turned blindly on his neighbor and they began to fight one another, for the Lord caused it to happen. – Slide 36">
            <a:extLst>
              <a:ext uri="{FF2B5EF4-FFF2-40B4-BE49-F238E27FC236}">
                <a16:creationId xmlns:a16="http://schemas.microsoft.com/office/drawing/2014/main" id="{1F6CE1F5-597A-36B0-3C9D-084A8FEA7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580" y="2458636"/>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F0386D09-9587-F520-B5EF-78ED493442AD}"/>
              </a:ext>
            </a:extLst>
          </p:cNvPr>
          <p:cNvSpPr txBox="1"/>
          <p:nvPr/>
        </p:nvSpPr>
        <p:spPr>
          <a:xfrm>
            <a:off x="1148836" y="5895851"/>
            <a:ext cx="4896830" cy="169277"/>
          </a:xfrm>
          <a:prstGeom prst="rect">
            <a:avLst/>
          </a:prstGeom>
          <a:noFill/>
        </p:spPr>
        <p:txBody>
          <a:bodyPr wrap="square" rtlCol="0">
            <a:spAutoFit/>
          </a:bodyPr>
          <a:lstStyle/>
          <a:p>
            <a:r>
              <a:rPr lang="nl-NL" sz="500" dirty="0" err="1">
                <a:solidFill>
                  <a:schemeClr val="bg1">
                    <a:lumMod val="65000"/>
                  </a:schemeClr>
                </a:solidFill>
                <a:latin typeface="Open Sans" panose="020B0606030504020204" pitchFamily="34" charset="0"/>
              </a:rPr>
              <a:t>Sweet</a:t>
            </a:r>
            <a:r>
              <a:rPr lang="nl-NL" sz="500" dirty="0">
                <a:solidFill>
                  <a:schemeClr val="bg1">
                    <a:lumMod val="65000"/>
                  </a:schemeClr>
                </a:solidFill>
                <a:latin typeface="Open Sans" panose="020B0606030504020204" pitchFamily="34" charset="0"/>
              </a:rPr>
              <a:t> Publishing </a:t>
            </a:r>
            <a:r>
              <a:rPr lang="nl-NL" sz="500" b="0" dirty="0">
                <a:solidFill>
                  <a:schemeClr val="bg1">
                    <a:lumMod val="65000"/>
                  </a:schemeClr>
                </a:solidFill>
                <a:effectLst/>
                <a:latin typeface="Open Sans" panose="020B0606030504020204" pitchFamily="34" charset="0"/>
              </a:rPr>
              <a:t>/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208624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Rechters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229886"/>
            <a:ext cx="93178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7. Een van de rechters die in die dagen optreedt is een vrouw. Dat is…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Debora</a:t>
            </a:r>
          </a:p>
          <a:p>
            <a:pPr marL="342900" indent="-342900">
              <a:buAutoNum type="alphaLcParenR"/>
            </a:pPr>
            <a:r>
              <a:rPr lang="nl-NL" dirty="0" err="1">
                <a:latin typeface="Montserrat" pitchFamily="2" charset="77"/>
                <a:cs typeface="Poppins" pitchFamily="2" charset="77"/>
              </a:rPr>
              <a:t>Delila</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Orpa</a:t>
            </a:r>
            <a:endParaRPr lang="nl-NL"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Hanna</a:t>
            </a:r>
          </a:p>
        </p:txBody>
      </p:sp>
    </p:spTree>
    <p:extLst>
      <p:ext uri="{BB962C8B-B14F-4D97-AF65-F5344CB8AC3E}">
        <p14:creationId xmlns:p14="http://schemas.microsoft.com/office/powerpoint/2010/main" val="188075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Rechters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229886"/>
            <a:ext cx="93178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7. Een van de rechters die in die dagen optreedt is een vrouw. Dat is…</a:t>
            </a:r>
          </a:p>
          <a:p>
            <a:endParaRPr lang="nl-NL" b="1" dirty="0">
              <a:latin typeface="Montserrat" pitchFamily="2" charset="77"/>
              <a:cs typeface="Poppins" pitchFamily="2" charset="77"/>
            </a:endParaRPr>
          </a:p>
          <a:p>
            <a:pPr marL="342900" indent="-342900">
              <a:buAutoNum type="alphaLcParenR"/>
            </a:pPr>
            <a:r>
              <a:rPr lang="nl-NL" b="1" dirty="0">
                <a:solidFill>
                  <a:srgbClr val="DD6268"/>
                </a:solidFill>
                <a:latin typeface="Montserrat" pitchFamily="2" charset="77"/>
                <a:cs typeface="Poppins" pitchFamily="2" charset="77"/>
              </a:rPr>
              <a:t>Debora</a:t>
            </a:r>
          </a:p>
          <a:p>
            <a:pPr marL="342900" indent="-342900">
              <a:buAutoNum type="alphaLcParenR"/>
            </a:pPr>
            <a:r>
              <a:rPr lang="nl-NL" dirty="0" err="1">
                <a:latin typeface="Montserrat" pitchFamily="2" charset="77"/>
                <a:cs typeface="Poppins" pitchFamily="2" charset="77"/>
              </a:rPr>
              <a:t>Delila</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Orpa</a:t>
            </a:r>
            <a:endParaRPr lang="nl-NL"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Hanna</a:t>
            </a:r>
          </a:p>
        </p:txBody>
      </p:sp>
    </p:spTree>
    <p:extLst>
      <p:ext uri="{BB962C8B-B14F-4D97-AF65-F5344CB8AC3E}">
        <p14:creationId xmlns:p14="http://schemas.microsoft.com/office/powerpoint/2010/main" val="56414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46794"/>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‘Waar u gaat, zal ik gaan, waar u slaapt, zal ik slapen; uw volk is mijn volk en uw God is mijn God.’ (Ruth 1:16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12528" y="2620511"/>
            <a:ext cx="5974671" cy="2958439"/>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Ruth en </a:t>
            </a:r>
            <a:r>
              <a:rPr lang="nl-NL" dirty="0" err="1">
                <a:latin typeface="Montserrat"/>
                <a:cs typeface="Poppins"/>
              </a:rPr>
              <a:t>Orpa</a:t>
            </a:r>
            <a:r>
              <a:rPr lang="nl-NL" dirty="0">
                <a:latin typeface="Montserrat"/>
                <a:cs typeface="Poppins"/>
              </a:rPr>
              <a:t> zijn </a:t>
            </a:r>
            <a:r>
              <a:rPr lang="nl-NL" dirty="0" err="1">
                <a:latin typeface="Montserrat"/>
                <a:cs typeface="Poppins"/>
              </a:rPr>
              <a:t>Moabitische</a:t>
            </a:r>
            <a:r>
              <a:rPr lang="nl-NL" dirty="0">
                <a:latin typeface="Montserrat"/>
                <a:cs typeface="Poppins"/>
              </a:rPr>
              <a:t> vrouwen die schoondochters worden van </a:t>
            </a:r>
            <a:r>
              <a:rPr lang="nl-NL" dirty="0" err="1">
                <a:latin typeface="Montserrat"/>
                <a:cs typeface="Poppins"/>
              </a:rPr>
              <a:t>Elimelech</a:t>
            </a:r>
            <a:r>
              <a:rPr lang="nl-NL" dirty="0">
                <a:latin typeface="Montserrat"/>
                <a:cs typeface="Poppins"/>
              </a:rPr>
              <a:t> en Naomi: een echtpaar uit Juda dat vanwege hongersnood naar Moab trekt. </a:t>
            </a:r>
            <a:r>
              <a:rPr lang="nl-NL" dirty="0" err="1">
                <a:latin typeface="Montserrat"/>
                <a:cs typeface="Poppins"/>
              </a:rPr>
              <a:t>Elimelech</a:t>
            </a:r>
            <a:r>
              <a:rPr lang="nl-NL" dirty="0">
                <a:latin typeface="Montserrat"/>
                <a:cs typeface="Poppins"/>
              </a:rPr>
              <a:t> en zijn zonen sterven. Naomi besluit naar Juda te gaan. Als Naomi besluit naar Juda terug te gaan, blijft Ruth haar schoonmoeder trouw.</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Ruth</a:t>
            </a:r>
          </a:p>
        </p:txBody>
      </p:sp>
      <p:pic>
        <p:nvPicPr>
          <p:cNvPr id="1026" name="Picture 2" descr="Boaz en Ruth ontmoeten elkaar">
            <a:extLst>
              <a:ext uri="{FF2B5EF4-FFF2-40B4-BE49-F238E27FC236}">
                <a16:creationId xmlns:a16="http://schemas.microsoft.com/office/drawing/2014/main" id="{43787A79-7A02-844F-0468-8AFB3DA80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26" y="2620510"/>
            <a:ext cx="4569327" cy="28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32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Ruth</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09712" y="2404344"/>
            <a:ext cx="10036465"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8. Wat is de naam van de goede man die zich over Ruth ontfermt en haar huwt?</a:t>
            </a:r>
          </a:p>
          <a:p>
            <a:endParaRPr lang="nl-NL" b="1">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Peres</a:t>
            </a:r>
            <a:endParaRPr lang="nl-NL">
              <a:latin typeface="Montserrat" pitchFamily="2" charset="77"/>
              <a:cs typeface="Poppins" pitchFamily="2" charset="77"/>
            </a:endParaRPr>
          </a:p>
          <a:p>
            <a:pPr marL="342900" indent="-342900">
              <a:buAutoNum type="alphaLcParenR"/>
            </a:pPr>
            <a:r>
              <a:rPr lang="nl-NL" err="1">
                <a:latin typeface="Montserrat" pitchFamily="2" charset="77"/>
                <a:cs typeface="Poppins" pitchFamily="2" charset="77"/>
              </a:rPr>
              <a:t>Chesron</a:t>
            </a:r>
            <a:endParaRPr lang="nl-NL">
              <a:latin typeface="Montserrat" pitchFamily="2" charset="77"/>
              <a:cs typeface="Poppins" pitchFamily="2" charset="77"/>
            </a:endParaRPr>
          </a:p>
          <a:p>
            <a:pPr marL="342900" indent="-342900">
              <a:buAutoNum type="alphaLcParenR"/>
            </a:pPr>
            <a:r>
              <a:rPr lang="nl-NL">
                <a:latin typeface="Montserrat" pitchFamily="2" charset="77"/>
                <a:cs typeface="Poppins" pitchFamily="2" charset="77"/>
              </a:rPr>
              <a:t>Boaz</a:t>
            </a:r>
          </a:p>
          <a:p>
            <a:pPr marL="342900" indent="-342900">
              <a:buAutoNum type="alphaLcParenR"/>
            </a:pPr>
            <a:r>
              <a:rPr lang="nl-NL" err="1">
                <a:latin typeface="Montserrat" pitchFamily="2" charset="77"/>
                <a:cs typeface="Poppins" pitchFamily="2" charset="77"/>
              </a:rPr>
              <a:t>Obed</a:t>
            </a:r>
            <a:endParaRPr lang="nl-NL">
              <a:latin typeface="Montserrat" pitchFamily="2" charset="77"/>
              <a:cs typeface="Poppins" pitchFamily="2" charset="77"/>
            </a:endParaRPr>
          </a:p>
        </p:txBody>
      </p:sp>
    </p:spTree>
    <p:extLst>
      <p:ext uri="{BB962C8B-B14F-4D97-AF65-F5344CB8AC3E}">
        <p14:creationId xmlns:p14="http://schemas.microsoft.com/office/powerpoint/2010/main" val="279022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Ruth</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09712" y="2404344"/>
            <a:ext cx="100364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8. Wat is de naam van de goede man die zich over Ruth ontfermt en haar huwt?</a:t>
            </a:r>
          </a:p>
          <a:p>
            <a:endParaRPr lang="nl-NL" b="1"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Peres</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Chesron</a:t>
            </a:r>
            <a:endParaRPr lang="nl-NL" dirty="0">
              <a:latin typeface="Montserrat" pitchFamily="2" charset="77"/>
              <a:cs typeface="Poppins" pitchFamily="2" charset="77"/>
            </a:endParaRPr>
          </a:p>
          <a:p>
            <a:pPr marL="342900" indent="-342900">
              <a:buAutoNum type="alphaLcParenR"/>
            </a:pPr>
            <a:r>
              <a:rPr lang="nl-NL" b="1" dirty="0">
                <a:solidFill>
                  <a:srgbClr val="DD6268"/>
                </a:solidFill>
                <a:latin typeface="Montserrat" pitchFamily="2" charset="77"/>
                <a:cs typeface="Poppins" pitchFamily="2" charset="77"/>
              </a:rPr>
              <a:t>Boaz</a:t>
            </a:r>
          </a:p>
          <a:p>
            <a:pPr marL="342900" indent="-342900">
              <a:buAutoNum type="alphaLcParenR"/>
            </a:pPr>
            <a:r>
              <a:rPr lang="nl-NL" dirty="0" err="1">
                <a:latin typeface="Montserrat" pitchFamily="2" charset="77"/>
                <a:cs typeface="Poppins" pitchFamily="2" charset="77"/>
              </a:rPr>
              <a:t>Obed</a:t>
            </a:r>
            <a:endParaRPr lang="nl-NL" dirty="0">
              <a:latin typeface="Montserrat" pitchFamily="2" charset="77"/>
              <a:cs typeface="Poppins" pitchFamily="2" charset="77"/>
            </a:endParaRPr>
          </a:p>
        </p:txBody>
      </p:sp>
    </p:spTree>
    <p:extLst>
      <p:ext uri="{BB962C8B-B14F-4D97-AF65-F5344CB8AC3E}">
        <p14:creationId xmlns:p14="http://schemas.microsoft.com/office/powerpoint/2010/main" val="10752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534747"/>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‘Het gaat niet om wat de mens ziet: de mens kijkt naar het uiterlijk, maar de HEER kijkt naar het hart’ (1 Samuel 16:7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096000" y="2549915"/>
            <a:ext cx="5804394"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Samuel is een profeet van God. Hij geeft met tegenzin gehoor aan de roep om een koning, omdat God dit toestaat. Saul is Israëls eerste koning maar blijkt onberekenbaar, trots en jaloers. God wijst David aan als Sauls opvolger. David is nederig en dapper, maakt fouten maar toont berouw. </a:t>
            </a:r>
            <a:endParaRPr lang="nl-NL">
              <a:latin typeface="Montserrat" pitchFamily="2" charset="77"/>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Samuel</a:t>
            </a:r>
          </a:p>
        </p:txBody>
      </p:sp>
      <p:pic>
        <p:nvPicPr>
          <p:cNvPr id="7172" name="Picture 4" descr="Now King Saul has already outlawed all mediums from the land of Israel. But his servant knew that there was a woman living in Endor who was a medium. – Slide 5">
            <a:extLst>
              <a:ext uri="{FF2B5EF4-FFF2-40B4-BE49-F238E27FC236}">
                <a16:creationId xmlns:a16="http://schemas.microsoft.com/office/drawing/2014/main" id="{1312CEE0-E7CD-22A2-9409-8074CCDD6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912" y="2549915"/>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C9A516AC-BDBF-0EA1-C9CE-FF074DC9A671}"/>
              </a:ext>
            </a:extLst>
          </p:cNvPr>
          <p:cNvSpPr txBox="1"/>
          <p:nvPr/>
        </p:nvSpPr>
        <p:spPr>
          <a:xfrm>
            <a:off x="1148836" y="6029301"/>
            <a:ext cx="4896830" cy="169277"/>
          </a:xfrm>
          <a:prstGeom prst="rect">
            <a:avLst/>
          </a:prstGeom>
          <a:noFill/>
        </p:spPr>
        <p:txBody>
          <a:bodyPr wrap="square" rtlCol="0">
            <a:spAutoFit/>
          </a:bodyPr>
          <a:lstStyle/>
          <a:p>
            <a:r>
              <a:rPr lang="nl-NL" sz="500" dirty="0" err="1">
                <a:solidFill>
                  <a:schemeClr val="bg1">
                    <a:lumMod val="65000"/>
                  </a:schemeClr>
                </a:solidFill>
                <a:latin typeface="Open Sans" panose="020B0606030504020204" pitchFamily="34" charset="0"/>
              </a:rPr>
              <a:t>Sweet</a:t>
            </a:r>
            <a:r>
              <a:rPr lang="nl-NL" sz="500" dirty="0">
                <a:solidFill>
                  <a:schemeClr val="bg1">
                    <a:lumMod val="65000"/>
                  </a:schemeClr>
                </a:solidFill>
                <a:latin typeface="Open Sans" panose="020B0606030504020204" pitchFamily="34" charset="0"/>
              </a:rPr>
              <a:t> Publishing </a:t>
            </a:r>
            <a:r>
              <a:rPr lang="nl-NL" sz="500" b="0" dirty="0">
                <a:solidFill>
                  <a:schemeClr val="bg1">
                    <a:lumMod val="65000"/>
                  </a:schemeClr>
                </a:solidFill>
                <a:effectLst/>
                <a:latin typeface="Open Sans" panose="020B0606030504020204" pitchFamily="34" charset="0"/>
              </a:rPr>
              <a:t>/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99690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3"/>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Samuel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094476"/>
            <a:ext cx="10036465"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9. David vlucht voor Saul en krijgt de kans de koning te doden als deze een spelonk in gaat om zijn behoefte te doen. David verschuilt zich daar vlakbij. Hij doodt Saul niet maar…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pakt zijn harp en speelt voor Saul</a:t>
            </a:r>
          </a:p>
          <a:p>
            <a:pPr marL="342900" indent="-342900">
              <a:buAutoNum type="alphaLcParenR"/>
            </a:pPr>
            <a:r>
              <a:rPr lang="nl-NL" dirty="0">
                <a:latin typeface="Montserrat" pitchFamily="2" charset="77"/>
                <a:cs typeface="Poppins" pitchFamily="2" charset="77"/>
              </a:rPr>
              <a:t>laat Saul schrikken door plotseling te schreeuwen</a:t>
            </a:r>
          </a:p>
          <a:p>
            <a:pPr marL="342900" indent="-342900">
              <a:buAutoNum type="alphaLcParenR"/>
            </a:pPr>
            <a:r>
              <a:rPr lang="nl-NL" dirty="0">
                <a:latin typeface="Montserrat" pitchFamily="2" charset="77"/>
                <a:cs typeface="Poppins" pitchFamily="2" charset="77"/>
              </a:rPr>
              <a:t>snijdt stiekem een stuk van Sauls mantel af</a:t>
            </a:r>
          </a:p>
          <a:p>
            <a:pPr marL="342900" indent="-342900">
              <a:buAutoNum type="alphaLcParenR"/>
            </a:pPr>
            <a:r>
              <a:rPr lang="nl-NL" dirty="0">
                <a:latin typeface="Montserrat" pitchFamily="2" charset="77"/>
                <a:cs typeface="Poppins" pitchFamily="2" charset="77"/>
              </a:rPr>
              <a:t>pakt de speer van Saul en breekt deze in twee stukken</a:t>
            </a:r>
          </a:p>
        </p:txBody>
      </p:sp>
    </p:spTree>
    <p:extLst>
      <p:ext uri="{BB962C8B-B14F-4D97-AF65-F5344CB8AC3E}">
        <p14:creationId xmlns:p14="http://schemas.microsoft.com/office/powerpoint/2010/main" val="190140580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2844389" y="2346207"/>
            <a:ext cx="6503222" cy="1754326"/>
          </a:xfrm>
          <a:prstGeom prst="rect">
            <a:avLst/>
          </a:prstGeom>
          <a:noFill/>
        </p:spPr>
        <p:txBody>
          <a:bodyPr wrap="square" rtlCol="0">
            <a:spAutoFit/>
          </a:bodyPr>
          <a:lstStyle/>
          <a:p>
            <a:pPr algn="ctr"/>
            <a:r>
              <a:rPr lang="nl-NL" sz="5400" b="1">
                <a:solidFill>
                  <a:schemeClr val="bg1"/>
                </a:solidFill>
                <a:latin typeface="PT Serif" panose="020A0603040505020204" pitchFamily="18" charset="77"/>
                <a:cs typeface="Poppins SemiBold" pitchFamily="2" charset="77"/>
              </a:rPr>
              <a:t>Verhalende boeken Oude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112090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Samuel</a:t>
            </a:r>
          </a:p>
        </p:txBody>
      </p:sp>
      <p:pic>
        <p:nvPicPr>
          <p:cNvPr id="6146" name="Picture 2" descr="David wil Saul geen kwaad doen">
            <a:extLst>
              <a:ext uri="{FF2B5EF4-FFF2-40B4-BE49-F238E27FC236}">
                <a16:creationId xmlns:a16="http://schemas.microsoft.com/office/drawing/2014/main" id="{25CC1BB8-0871-2866-175D-57323563A2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3912" y="2126112"/>
            <a:ext cx="5714269" cy="435449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C610E9C-3E7D-18B8-0C4C-07E590AA613B}"/>
              </a:ext>
            </a:extLst>
          </p:cNvPr>
          <p:cNvSpPr txBox="1"/>
          <p:nvPr/>
        </p:nvSpPr>
        <p:spPr>
          <a:xfrm>
            <a:off x="1148836" y="2094476"/>
            <a:ext cx="10036465"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9. David vlucht voor Saul en krijgt de kans de koning te doden als deze een spelonk in gaat om zijn behoefte te doen. David verschuilt zich daar vlakbij. Hij doodt Saul niet maar…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pakt zijn harp en speelt voor Saul</a:t>
            </a:r>
          </a:p>
          <a:p>
            <a:pPr marL="342900" indent="-342900">
              <a:buAutoNum type="alphaLcParenR"/>
            </a:pPr>
            <a:r>
              <a:rPr lang="nl-NL" dirty="0">
                <a:latin typeface="Montserrat" pitchFamily="2" charset="77"/>
                <a:cs typeface="Poppins" pitchFamily="2" charset="77"/>
              </a:rPr>
              <a:t>laat Saul schrikken door plotseling te schreeuwen</a:t>
            </a:r>
          </a:p>
          <a:p>
            <a:pPr marL="342900" indent="-342900">
              <a:buAutoNum type="alphaLcParenR"/>
            </a:pPr>
            <a:r>
              <a:rPr lang="nl-NL" b="1" dirty="0">
                <a:solidFill>
                  <a:srgbClr val="DD6268"/>
                </a:solidFill>
                <a:latin typeface="Montserrat" pitchFamily="2" charset="77"/>
                <a:cs typeface="Poppins" pitchFamily="2" charset="77"/>
              </a:rPr>
              <a:t>snijdt stiekem een stuk van Sauls mantel af</a:t>
            </a:r>
          </a:p>
          <a:p>
            <a:pPr marL="342900" indent="-342900">
              <a:buAutoNum type="alphaLcParenR"/>
            </a:pPr>
            <a:r>
              <a:rPr lang="nl-NL" dirty="0">
                <a:latin typeface="Montserrat" pitchFamily="2" charset="77"/>
                <a:cs typeface="Poppins" pitchFamily="2" charset="77"/>
              </a:rPr>
              <a:t>pakt de speer van Saul en breekt deze in twee stukken</a:t>
            </a:r>
          </a:p>
        </p:txBody>
      </p:sp>
    </p:spTree>
    <p:extLst>
      <p:ext uri="{BB962C8B-B14F-4D97-AF65-F5344CB8AC3E}">
        <p14:creationId xmlns:p14="http://schemas.microsoft.com/office/powerpoint/2010/main" val="1700745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324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‘‘HEER, U hebt gezegd dat U in een donkere wolk wilde wonen. Welnu, ik heb voor U een vorstelijk huis gebouwd, dat voor altijd uw woning kan zijn.’’ (1 Koningen 8:12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745652"/>
            <a:ext cx="4413065"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1 en 2 Koningen zijn een vervolg op 1 en 2 Samuel. De boeken beschrijven het leven van Salomo, de zoon van David. Aan het eind van de boeken is het koninkrijk in tweeën gesplitst (Juda en Israël). In de Hebreeuwse Bijbel vormen 1 en 2 Koningen samen één boek.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Koningen</a:t>
            </a:r>
          </a:p>
        </p:txBody>
      </p:sp>
      <p:pic>
        <p:nvPicPr>
          <p:cNvPr id="11266" name="Picture 2" descr="De tempel van Salomo">
            <a:extLst>
              <a:ext uri="{FF2B5EF4-FFF2-40B4-BE49-F238E27FC236}">
                <a16:creationId xmlns:a16="http://schemas.microsoft.com/office/drawing/2014/main" id="{3BB0DF82-5401-0204-4FD7-99885AFF4B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82732" y="2585373"/>
            <a:ext cx="3145219" cy="385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8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Koningen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795247"/>
            <a:ext cx="6290651" cy="3970318"/>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10. David wilde een huis voor God bouwen, maar mocht dat niet doen. Zijn zoon Salomo, die van God veel wijsheid ontvangen had, mocht dat wel. Hoe ging het met de wijze koning Salomo aan het einde van zijn leven?</a:t>
            </a:r>
          </a:p>
          <a:p>
            <a:endParaRPr lang="nl-NL"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Salomo trouwde met veel buitenlandse vrouwen en bouwde altaren voor hun goden</a:t>
            </a:r>
          </a:p>
          <a:p>
            <a:pPr marL="342900" indent="-342900">
              <a:buAutoNum type="alphaLcParenR"/>
            </a:pPr>
            <a:r>
              <a:rPr lang="nl-NL" dirty="0">
                <a:latin typeface="Montserrat" pitchFamily="2" charset="77"/>
                <a:cs typeface="Poppins" pitchFamily="2" charset="77"/>
              </a:rPr>
              <a:t>Dankzij zijn wijsheid maakte Salomo geen fouten en leefde hij lang en gelukkig</a:t>
            </a:r>
          </a:p>
          <a:p>
            <a:pPr marL="342900" indent="-342900">
              <a:buAutoNum type="alphaLcParenR"/>
            </a:pPr>
            <a:r>
              <a:rPr lang="nl-NL" dirty="0">
                <a:latin typeface="Montserrat" pitchFamily="2" charset="77"/>
                <a:cs typeface="Poppins" pitchFamily="2" charset="77"/>
              </a:rPr>
              <a:t>Salomo trouwde met de koningin van </a:t>
            </a:r>
            <a:r>
              <a:rPr lang="nl-NL" dirty="0" err="1">
                <a:latin typeface="Montserrat" pitchFamily="2" charset="77"/>
                <a:cs typeface="Poppins" pitchFamily="2" charset="77"/>
              </a:rPr>
              <a:t>Seba</a:t>
            </a:r>
            <a:r>
              <a:rPr lang="nl-NL" dirty="0">
                <a:latin typeface="Montserrat" pitchFamily="2" charset="77"/>
                <a:cs typeface="Poppins" pitchFamily="2" charset="77"/>
              </a:rPr>
              <a:t> en verhuisde tenslotte naar haar land</a:t>
            </a:r>
          </a:p>
          <a:p>
            <a:pPr marL="342900" indent="-342900">
              <a:buAutoNum type="alphaLcParenR"/>
            </a:pPr>
            <a:r>
              <a:rPr lang="nl-NL" dirty="0">
                <a:latin typeface="Montserrat" pitchFamily="2" charset="77"/>
                <a:cs typeface="Poppins" pitchFamily="2" charset="77"/>
              </a:rPr>
              <a:t>Salomo scheidde van zijn 700 vrouwen en 300 bijvrouwen en kwam tot inkeer</a:t>
            </a:r>
          </a:p>
        </p:txBody>
      </p:sp>
    </p:spTree>
    <p:extLst>
      <p:ext uri="{BB962C8B-B14F-4D97-AF65-F5344CB8AC3E}">
        <p14:creationId xmlns:p14="http://schemas.microsoft.com/office/powerpoint/2010/main" val="316435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Koningen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795247"/>
            <a:ext cx="6290651" cy="3970318"/>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10. David wilde een huis voor God bouwen, maar mocht dat niet doen. Zijn zoon Salomo, die van God veel wijsheid ontvangen had, mocht dat wel. Hoe ging het met de wijze koning Salomo aan het einde van zijn leven?</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pitchFamily="2" charset="77"/>
                <a:cs typeface="Poppins" pitchFamily="2" charset="77"/>
              </a:rPr>
              <a:t>Salomo trouwde met veel buitenlandse vrouwen en bouwde altaren voor hun goden</a:t>
            </a:r>
          </a:p>
          <a:p>
            <a:pPr marL="342900" indent="-342900">
              <a:buAutoNum type="alphaLcParenR"/>
            </a:pPr>
            <a:r>
              <a:rPr lang="nl-NL" dirty="0">
                <a:latin typeface="Montserrat" pitchFamily="2" charset="77"/>
                <a:cs typeface="Poppins" pitchFamily="2" charset="77"/>
              </a:rPr>
              <a:t>Dankzij zijn wijsheid maakte Salomo geen fouten en leefde hij lang en gelukkig</a:t>
            </a:r>
          </a:p>
          <a:p>
            <a:pPr marL="342900" indent="-342900">
              <a:buAutoNum type="alphaLcParenR"/>
            </a:pPr>
            <a:r>
              <a:rPr lang="nl-NL" dirty="0">
                <a:latin typeface="Montserrat" pitchFamily="2" charset="77"/>
                <a:cs typeface="Poppins" pitchFamily="2" charset="77"/>
              </a:rPr>
              <a:t>Salomo trouwde met de koningin van </a:t>
            </a:r>
            <a:r>
              <a:rPr lang="nl-NL" dirty="0" err="1">
                <a:latin typeface="Montserrat" pitchFamily="2" charset="77"/>
                <a:cs typeface="Poppins" pitchFamily="2" charset="77"/>
              </a:rPr>
              <a:t>Seba</a:t>
            </a:r>
            <a:r>
              <a:rPr lang="nl-NL" dirty="0">
                <a:latin typeface="Montserrat" pitchFamily="2" charset="77"/>
                <a:cs typeface="Poppins" pitchFamily="2" charset="77"/>
              </a:rPr>
              <a:t> en verhuisde tenslotte naar haar land</a:t>
            </a:r>
          </a:p>
          <a:p>
            <a:pPr marL="342900" indent="-342900">
              <a:buAutoNum type="alphaLcParenR"/>
            </a:pPr>
            <a:r>
              <a:rPr lang="nl-NL" dirty="0">
                <a:latin typeface="Montserrat" pitchFamily="2" charset="77"/>
                <a:cs typeface="Poppins" pitchFamily="2" charset="77"/>
              </a:rPr>
              <a:t>Salomo scheidde van zijn 700 vrouwen en 300 bijvrouwen en kwam tot inkeer</a:t>
            </a:r>
          </a:p>
        </p:txBody>
      </p:sp>
      <p:pic>
        <p:nvPicPr>
          <p:cNvPr id="22530" name="Picture 2" descr="Koning Salomo heeft buitenlandse vrouwen">
            <a:extLst>
              <a:ext uri="{FF2B5EF4-FFF2-40B4-BE49-F238E27FC236}">
                <a16:creationId xmlns:a16="http://schemas.microsoft.com/office/drawing/2014/main" id="{9308FD90-5A71-544E-2144-9456C1BC710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39486" y="1795247"/>
            <a:ext cx="3986675" cy="420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0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36712"/>
            <a:ext cx="10738364" cy="1569660"/>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‘‘Wanneer dan mijn volk, het volk dat Mij toebehoort, het hoofd buigt, al biddend mijn aanwezigheid zoekt en breekt met zijn kwalijke praktijken, dan zal Ik luisteren vanuit de hemel, zijn zonden vergeven en het land genezen.’’ (2 Kronieken 7:14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958701"/>
            <a:ext cx="5990195"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Kronieken zijn historische verslagen. 1 en 2 Kronieken vormen één boek in de Hebreeuwse Bijbel. De boeken gaan over de geschiedenis van David en Salomo en andere koningen en regeerperiodes. Het verslag eindigt met de terugkeer uit de Babylonische ballingschap.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Kronieken</a:t>
            </a:r>
          </a:p>
        </p:txBody>
      </p:sp>
      <p:pic>
        <p:nvPicPr>
          <p:cNvPr id="10242" name="Picture 2" descr="As they started singing, the Lord caused the enemy army to fight among themselves. The Ammonites and Moabites attacked the Edomites and killed them. Then the Ammonites and Moabites turned on each other. The battle was fierce and they destroyed each other. – Slide 12">
            <a:extLst>
              <a:ext uri="{FF2B5EF4-FFF2-40B4-BE49-F238E27FC236}">
                <a16:creationId xmlns:a16="http://schemas.microsoft.com/office/drawing/2014/main" id="{A941A99E-5C6B-890D-C936-055D8564D9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9031" y="2881550"/>
            <a:ext cx="4289661" cy="3217246"/>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EEE92F27-6168-1414-1889-20F8E7B63CC3}"/>
              </a:ext>
            </a:extLst>
          </p:cNvPr>
          <p:cNvSpPr txBox="1"/>
          <p:nvPr/>
        </p:nvSpPr>
        <p:spPr>
          <a:xfrm>
            <a:off x="7049721" y="6113941"/>
            <a:ext cx="4896830" cy="169277"/>
          </a:xfrm>
          <a:prstGeom prst="rect">
            <a:avLst/>
          </a:prstGeom>
          <a:noFill/>
        </p:spPr>
        <p:txBody>
          <a:bodyPr wrap="square" rtlCol="0">
            <a:spAutoFit/>
          </a:bodyPr>
          <a:lstStyle/>
          <a:p>
            <a:r>
              <a:rPr lang="nl-NL" sz="500" b="0" dirty="0" err="1">
                <a:solidFill>
                  <a:schemeClr val="bg1">
                    <a:lumMod val="65000"/>
                  </a:schemeClr>
                </a:solidFill>
                <a:effectLst/>
                <a:latin typeface="Open Sans" panose="020B0606030504020204" pitchFamily="34" charset="0"/>
              </a:rPr>
              <a:t>Sweet</a:t>
            </a:r>
            <a:r>
              <a:rPr lang="nl-NL" sz="500" b="0" dirty="0">
                <a:solidFill>
                  <a:schemeClr val="bg1">
                    <a:lumMod val="65000"/>
                  </a:schemeClr>
                </a:solidFill>
                <a:effectLst/>
                <a:latin typeface="Open Sans" panose="020B0606030504020204" pitchFamily="34" charset="0"/>
              </a:rPr>
              <a:t> Publishing /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3725376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Kronieken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69348"/>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11. Waarom werd het volk van Juda verbannen naar Babylon?</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Het leger van Babylon was gewoon veel sterker</a:t>
            </a:r>
          </a:p>
          <a:p>
            <a:pPr marL="342900" indent="-342900">
              <a:buAutoNum type="alphaLcParenR"/>
            </a:pPr>
            <a:r>
              <a:rPr lang="nl-NL">
                <a:latin typeface="Montserrat" pitchFamily="2" charset="77"/>
                <a:cs typeface="Poppins" pitchFamily="2" charset="77"/>
              </a:rPr>
              <a:t>Het was een straf van God voor jarenlange ongehoorzaamheid</a:t>
            </a:r>
          </a:p>
          <a:p>
            <a:pPr marL="342900" indent="-342900">
              <a:buAutoNum type="alphaLcParenR"/>
            </a:pPr>
            <a:r>
              <a:rPr lang="nl-NL">
                <a:latin typeface="Montserrat" pitchFamily="2" charset="77"/>
                <a:cs typeface="Poppins" pitchFamily="2" charset="77"/>
              </a:rPr>
              <a:t>De hongersnoden maakten de situatie in eigen land onleefbaar</a:t>
            </a:r>
          </a:p>
          <a:p>
            <a:pPr marL="342900" indent="-342900">
              <a:buAutoNum type="alphaLcParenR"/>
            </a:pPr>
            <a:r>
              <a:rPr lang="nl-NL">
                <a:latin typeface="Montserrat" pitchFamily="2" charset="77"/>
                <a:cs typeface="Poppins" pitchFamily="2" charset="77"/>
              </a:rPr>
              <a:t>De koningen van Juda vonden dat er te weinig woonruimte was in eigen land</a:t>
            </a:r>
          </a:p>
        </p:txBody>
      </p:sp>
    </p:spTree>
    <p:extLst>
      <p:ext uri="{BB962C8B-B14F-4D97-AF65-F5344CB8AC3E}">
        <p14:creationId xmlns:p14="http://schemas.microsoft.com/office/powerpoint/2010/main" val="18571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1 en 2 Kronieken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69348"/>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11. Waarom werd het volk van Juda verbannen naar Babylon?</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Het leger van Babylon was gewoon veel sterker</a:t>
            </a:r>
          </a:p>
          <a:p>
            <a:pPr marL="342900" indent="-342900">
              <a:buAutoNum type="alphaLcParenR"/>
            </a:pPr>
            <a:r>
              <a:rPr lang="nl-NL" b="1" dirty="0">
                <a:solidFill>
                  <a:srgbClr val="DD6268"/>
                </a:solidFill>
                <a:latin typeface="Montserrat" pitchFamily="2" charset="77"/>
                <a:cs typeface="Poppins" pitchFamily="2" charset="77"/>
              </a:rPr>
              <a:t>Het was een straf van God voor jarenlange ongehoorzaamheid</a:t>
            </a:r>
          </a:p>
          <a:p>
            <a:pPr marL="342900" indent="-342900">
              <a:buAutoNum type="alphaLcParenR"/>
            </a:pPr>
            <a:r>
              <a:rPr lang="nl-NL" dirty="0">
                <a:latin typeface="Montserrat" pitchFamily="2" charset="77"/>
                <a:cs typeface="Poppins" pitchFamily="2" charset="77"/>
              </a:rPr>
              <a:t>De hongersnoden maakten de situatie in eigen land onleefbaar</a:t>
            </a:r>
          </a:p>
          <a:p>
            <a:pPr marL="342900" indent="-342900">
              <a:buAutoNum type="alphaLcParenR"/>
            </a:pPr>
            <a:r>
              <a:rPr lang="nl-NL" dirty="0">
                <a:latin typeface="Montserrat" pitchFamily="2" charset="77"/>
                <a:cs typeface="Poppins" pitchFamily="2" charset="77"/>
              </a:rPr>
              <a:t>De koningen van Juda vonden dat er te weinig woonruimte was in eigen land</a:t>
            </a:r>
          </a:p>
        </p:txBody>
      </p:sp>
    </p:spTree>
    <p:extLst>
      <p:ext uri="{BB962C8B-B14F-4D97-AF65-F5344CB8AC3E}">
        <p14:creationId xmlns:p14="http://schemas.microsoft.com/office/powerpoint/2010/main" val="3154338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344961"/>
            <a:ext cx="10738364" cy="830997"/>
          </a:xfrm>
          <a:prstGeom prst="rect">
            <a:avLst/>
          </a:prstGeom>
          <a:noFill/>
        </p:spPr>
        <p:txBody>
          <a:bodyPr wrap="square" lIns="91440" tIns="45720" rIns="91440" bIns="45720" rtlCol="0" anchor="t">
            <a:spAutoFit/>
          </a:bodyPr>
          <a:lstStyle/>
          <a:p>
            <a:r>
              <a:rPr lang="nl-NL" sz="2400" b="1" dirty="0">
                <a:solidFill>
                  <a:srgbClr val="005262"/>
                </a:solidFill>
                <a:latin typeface="Montserrat"/>
                <a:cs typeface="Poppins"/>
              </a:rPr>
              <a:t>‘‘Sta op, Ezra, het is aan u dit af te handelen. Wij staan achter u. Treed krachtig op!.’’ (Ezra 10:4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54050" y="2559385"/>
            <a:ext cx="5562357"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Ezra betekent ‘hulp’. Die naam past goed bij deze priester want hij diende God en stond zijn volk trouw terzijde. In het boek Ezra wordt de terugkeer uit de Babylonische ballingschap beschreven, de herbouw van de tempel en het wegzenden van buitenlandse vrouwen.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Ezra</a:t>
            </a:r>
          </a:p>
        </p:txBody>
      </p:sp>
      <p:pic>
        <p:nvPicPr>
          <p:cNvPr id="11266" name="Picture 2" descr="They then started rebuilding their houses in towns and cities of Judea. Jeshua and Zerubbabel, helped by others, rebuilt the altar of the Temple. Then, during the seventh month, the Jews gathered in Jerusalem. Sacrifices were offered to God and gifts given as they celebrated the holiday feast of shelters – Slide 11">
            <a:extLst>
              <a:ext uri="{FF2B5EF4-FFF2-40B4-BE49-F238E27FC236}">
                <a16:creationId xmlns:a16="http://schemas.microsoft.com/office/drawing/2014/main" id="{DE4FB0DD-6C26-692D-B94B-C0CA84F10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170" y="2559385"/>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6A50CC5-125A-B2D1-8F90-EEC0191DB209}"/>
              </a:ext>
            </a:extLst>
          </p:cNvPr>
          <p:cNvSpPr txBox="1"/>
          <p:nvPr/>
        </p:nvSpPr>
        <p:spPr>
          <a:xfrm>
            <a:off x="1148835" y="5995578"/>
            <a:ext cx="4896830" cy="169277"/>
          </a:xfrm>
          <a:prstGeom prst="rect">
            <a:avLst/>
          </a:prstGeom>
          <a:noFill/>
        </p:spPr>
        <p:txBody>
          <a:bodyPr wrap="square" rtlCol="0">
            <a:spAutoFit/>
          </a:bodyPr>
          <a:lstStyle/>
          <a:p>
            <a:r>
              <a:rPr lang="nl-NL" sz="500" b="0" dirty="0" err="1">
                <a:solidFill>
                  <a:schemeClr val="bg1">
                    <a:lumMod val="65000"/>
                  </a:schemeClr>
                </a:solidFill>
                <a:effectLst/>
                <a:latin typeface="Open Sans" panose="020B0606030504020204" pitchFamily="34" charset="0"/>
              </a:rPr>
              <a:t>Sweet</a:t>
            </a:r>
            <a:r>
              <a:rPr lang="nl-NL" sz="500" b="0" dirty="0">
                <a:solidFill>
                  <a:schemeClr val="bg1">
                    <a:lumMod val="65000"/>
                  </a:schemeClr>
                </a:solidFill>
                <a:effectLst/>
                <a:latin typeface="Open Sans" panose="020B0606030504020204" pitchFamily="34" charset="0"/>
              </a:rPr>
              <a:t> Publishing /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1740217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Ezra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70630" y="2219396"/>
            <a:ext cx="10429271"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12. Waarom moesten na de terugkeer uit Babylonië de buitenlandse vrouwen weggezonden worden?</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De cultuurverschillen bleken na terugkeer te groot</a:t>
            </a:r>
          </a:p>
          <a:p>
            <a:pPr marL="342900" indent="-342900">
              <a:buAutoNum type="alphaLcParenR"/>
            </a:pPr>
            <a:r>
              <a:rPr lang="nl-NL">
                <a:latin typeface="Montserrat" pitchFamily="2" charset="77"/>
                <a:cs typeface="Poppins" pitchFamily="2" charset="77"/>
              </a:rPr>
              <a:t>De buitenlandse vrouwen weigerden de taal te leren</a:t>
            </a:r>
          </a:p>
          <a:p>
            <a:pPr marL="342900" indent="-342900">
              <a:buAutoNum type="alphaLcParenR"/>
            </a:pPr>
            <a:r>
              <a:rPr lang="nl-NL">
                <a:latin typeface="Montserrat" pitchFamily="2" charset="77"/>
                <a:cs typeface="Poppins" pitchFamily="2" charset="77"/>
              </a:rPr>
              <a:t>De buitenlandse vrouwen brachten hun afgoden mee</a:t>
            </a:r>
          </a:p>
          <a:p>
            <a:pPr marL="342900" indent="-342900">
              <a:buAutoNum type="alphaLcParenR"/>
            </a:pPr>
            <a:r>
              <a:rPr lang="nl-NL">
                <a:latin typeface="Montserrat" pitchFamily="2" charset="77"/>
                <a:cs typeface="Poppins" pitchFamily="2" charset="77"/>
              </a:rPr>
              <a:t>Er waren te veel vrouwen omdat veel mannen gesneuveld waren</a:t>
            </a:r>
          </a:p>
        </p:txBody>
      </p:sp>
    </p:spTree>
    <p:extLst>
      <p:ext uri="{BB962C8B-B14F-4D97-AF65-F5344CB8AC3E}">
        <p14:creationId xmlns:p14="http://schemas.microsoft.com/office/powerpoint/2010/main" val="193803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Ezra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70630" y="2219396"/>
            <a:ext cx="1042927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12. Waarom moesten na de terugkeer uit Babylonië de buitenlandse vrouwen weggezonden worden?</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De cultuurverschillen bleken na terugkeer te groot</a:t>
            </a:r>
          </a:p>
          <a:p>
            <a:pPr marL="342900" indent="-342900">
              <a:buAutoNum type="alphaLcParenR"/>
            </a:pPr>
            <a:r>
              <a:rPr lang="nl-NL" dirty="0">
                <a:latin typeface="Montserrat" pitchFamily="2" charset="77"/>
                <a:cs typeface="Poppins" pitchFamily="2" charset="77"/>
              </a:rPr>
              <a:t>De buitenlandse vrouwen weigerden de taal te leren</a:t>
            </a:r>
          </a:p>
          <a:p>
            <a:pPr marL="342900" indent="-342900">
              <a:buAutoNum type="alphaLcParenR"/>
            </a:pPr>
            <a:r>
              <a:rPr lang="nl-NL" b="1" dirty="0">
                <a:solidFill>
                  <a:srgbClr val="DD6268"/>
                </a:solidFill>
                <a:latin typeface="Montserrat" pitchFamily="2" charset="77"/>
                <a:cs typeface="Poppins" pitchFamily="2" charset="77"/>
              </a:rPr>
              <a:t>De buitenlandse vrouwen brachten hun afgoden mee</a:t>
            </a:r>
          </a:p>
          <a:p>
            <a:pPr marL="342900" indent="-342900">
              <a:buAutoNum type="alphaLcParenR"/>
            </a:pPr>
            <a:r>
              <a:rPr lang="nl-NL" dirty="0">
                <a:latin typeface="Montserrat" pitchFamily="2" charset="77"/>
                <a:cs typeface="Poppins" pitchFamily="2" charset="77"/>
              </a:rPr>
              <a:t>Er waren te veel vrouwen omdat veel mannen gesneuveld waren</a:t>
            </a:r>
          </a:p>
        </p:txBody>
      </p:sp>
    </p:spTree>
    <p:extLst>
      <p:ext uri="{BB962C8B-B14F-4D97-AF65-F5344CB8AC3E}">
        <p14:creationId xmlns:p14="http://schemas.microsoft.com/office/powerpoint/2010/main" val="43451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7476946" cy="830997"/>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‘God zag alles wat Hij had gemaakt: het was zeer goed…’ (Genesis 1:31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7" y="2553646"/>
            <a:ext cx="4444095"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Genesis betekent ‘wording’. In dit eerste boek wordt verteld over hoe God een begin maakt met het leven op aarde. Ook worden de ‘oerverhalen’ uit de menselijke overlevering aan ons doorgegeven.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Genesis</a:t>
            </a:r>
          </a:p>
        </p:txBody>
      </p:sp>
      <p:pic>
        <p:nvPicPr>
          <p:cNvPr id="1026" name="Picture 2" descr="De schepping van de hemel en de aarde">
            <a:extLst>
              <a:ext uri="{FF2B5EF4-FFF2-40B4-BE49-F238E27FC236}">
                <a16:creationId xmlns:a16="http://schemas.microsoft.com/office/drawing/2014/main" id="{14A3A58C-BB67-CEEC-E9E7-A35BCA40CFE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5167" y="3819173"/>
            <a:ext cx="2978093" cy="276300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2136FE3A-7D54-0019-C4F9-7400D925C8AD}"/>
              </a:ext>
            </a:extLst>
          </p:cNvPr>
          <p:cNvSpPr txBox="1"/>
          <p:nvPr/>
        </p:nvSpPr>
        <p:spPr>
          <a:xfrm>
            <a:off x="8008405" y="5906217"/>
            <a:ext cx="2978092" cy="169277"/>
          </a:xfrm>
          <a:prstGeom prst="rect">
            <a:avLst/>
          </a:prstGeom>
          <a:noFill/>
        </p:spPr>
        <p:txBody>
          <a:bodyPr wrap="square" rtlCol="0">
            <a:spAutoFit/>
          </a:bodyPr>
          <a:lstStyle/>
          <a:p>
            <a:pPr algn="r"/>
            <a:r>
              <a:rPr lang="nl-NL" sz="500" dirty="0">
                <a:solidFill>
                  <a:schemeClr val="bg1">
                    <a:lumMod val="65000"/>
                  </a:schemeClr>
                </a:solidFill>
                <a:latin typeface="Montserrat" panose="00000500000000000000" pitchFamily="2" charset="0"/>
              </a:rPr>
              <a:t>© </a:t>
            </a:r>
            <a:r>
              <a:rPr lang="nl-NL" sz="500" dirty="0" err="1">
                <a:solidFill>
                  <a:schemeClr val="bg1">
                    <a:lumMod val="65000"/>
                  </a:schemeClr>
                </a:solidFill>
                <a:latin typeface="Montserrat" panose="00000500000000000000" pitchFamily="2" charset="0"/>
              </a:rPr>
              <a:t>Samenleesbijbel</a:t>
            </a:r>
            <a:endParaRPr lang="nl-NL" sz="500" dirty="0">
              <a:solidFill>
                <a:schemeClr val="bg1">
                  <a:lumMod val="65000"/>
                </a:schemeClr>
              </a:solidFill>
              <a:latin typeface="Montserrat" panose="00000500000000000000" pitchFamily="2" charset="0"/>
            </a:endParaRPr>
          </a:p>
        </p:txBody>
      </p:sp>
      <p:pic>
        <p:nvPicPr>
          <p:cNvPr id="8194" name="Picture 2" descr="De mensen eten van de vrucht">
            <a:extLst>
              <a:ext uri="{FF2B5EF4-FFF2-40B4-BE49-F238E27FC236}">
                <a16:creationId xmlns:a16="http://schemas.microsoft.com/office/drawing/2014/main" id="{F4ADC6C0-09F0-6517-9BF7-199303DC2B6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04700" y="1093303"/>
            <a:ext cx="3087161" cy="388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07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344961"/>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“Majesteit, leef in eeuwigheid! Hoe zou ik niet somber zijn als de stad waar mijn voorouders begraven zijn, is verwoest en haar poorten in vlammen zijn opgegaan” (Nehemia 2:3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215910" y="2767405"/>
            <a:ext cx="5503178"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Nehemia had een hoge positie aan het hof van Babylon.  Hij heeft gehoord dat Jeruzalem is verwoest en volledig in puin ligt. Dat maakt hem zeer bedroefd. Hij vraagt – en krijgt – toestemming van de koning om de stad te herbouwen en haar muren te herstellen.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Nehemia</a:t>
            </a:r>
          </a:p>
        </p:txBody>
      </p:sp>
      <p:pic>
        <p:nvPicPr>
          <p:cNvPr id="9218" name="Picture 2" descr="De muren van Jeruzalem worden weer opgebouwd">
            <a:extLst>
              <a:ext uri="{FF2B5EF4-FFF2-40B4-BE49-F238E27FC236}">
                <a16:creationId xmlns:a16="http://schemas.microsoft.com/office/drawing/2014/main" id="{1C0E99B1-3C55-B729-D739-92761482BEE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0424" y="2922633"/>
            <a:ext cx="5165667" cy="287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33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Nehemia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5" y="2118524"/>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13. Welke baan had Nehemia aan het hof in Babylon?</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opperbakker </a:t>
            </a:r>
          </a:p>
          <a:p>
            <a:pPr marL="342900" indent="-342900">
              <a:buAutoNum type="alphaLcParenR"/>
            </a:pPr>
            <a:r>
              <a:rPr lang="nl-NL">
                <a:latin typeface="Montserrat" pitchFamily="2" charset="77"/>
                <a:cs typeface="Poppins" pitchFamily="2" charset="77"/>
              </a:rPr>
              <a:t>bouwmeester</a:t>
            </a:r>
          </a:p>
          <a:p>
            <a:pPr marL="342900" indent="-342900">
              <a:buAutoNum type="alphaLcParenR"/>
            </a:pPr>
            <a:r>
              <a:rPr lang="nl-NL">
                <a:latin typeface="Montserrat" pitchFamily="2" charset="77"/>
                <a:cs typeface="Poppins" pitchFamily="2" charset="77"/>
              </a:rPr>
              <a:t>legeraanvoerder</a:t>
            </a:r>
          </a:p>
          <a:p>
            <a:pPr marL="342900" indent="-342900">
              <a:buAutoNum type="alphaLcParenR"/>
            </a:pPr>
            <a:r>
              <a:rPr lang="nl-NL">
                <a:latin typeface="Montserrat" pitchFamily="2" charset="77"/>
                <a:cs typeface="Poppins" pitchFamily="2" charset="77"/>
              </a:rPr>
              <a:t>schenker</a:t>
            </a:r>
          </a:p>
        </p:txBody>
      </p:sp>
    </p:spTree>
    <p:extLst>
      <p:ext uri="{BB962C8B-B14F-4D97-AF65-F5344CB8AC3E}">
        <p14:creationId xmlns:p14="http://schemas.microsoft.com/office/powerpoint/2010/main" val="3950858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Nehemia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5" y="2118524"/>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13. Welke baan had Nehemia aan het hof in Babylon?</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opperbakker </a:t>
            </a:r>
          </a:p>
          <a:p>
            <a:pPr marL="342900" indent="-342900">
              <a:buAutoNum type="alphaLcParenR"/>
            </a:pPr>
            <a:r>
              <a:rPr lang="nl-NL" dirty="0">
                <a:latin typeface="Montserrat" pitchFamily="2" charset="77"/>
                <a:cs typeface="Poppins" pitchFamily="2" charset="77"/>
              </a:rPr>
              <a:t>bouwmeester</a:t>
            </a:r>
          </a:p>
          <a:p>
            <a:pPr marL="342900" indent="-342900">
              <a:buAutoNum type="alphaLcParenR"/>
            </a:pPr>
            <a:r>
              <a:rPr lang="nl-NL" dirty="0">
                <a:latin typeface="Montserrat" pitchFamily="2" charset="77"/>
                <a:cs typeface="Poppins" pitchFamily="2" charset="77"/>
              </a:rPr>
              <a:t>legeraanvoerder</a:t>
            </a:r>
          </a:p>
          <a:p>
            <a:pPr marL="342900" indent="-342900">
              <a:buAutoNum type="alphaLcParenR"/>
            </a:pPr>
            <a:r>
              <a:rPr lang="nl-NL" b="1" dirty="0">
                <a:solidFill>
                  <a:srgbClr val="DD6268"/>
                </a:solidFill>
                <a:latin typeface="Montserrat" pitchFamily="2" charset="77"/>
                <a:cs typeface="Poppins" pitchFamily="2" charset="77"/>
              </a:rPr>
              <a:t>schenker</a:t>
            </a:r>
          </a:p>
        </p:txBody>
      </p:sp>
    </p:spTree>
    <p:extLst>
      <p:ext uri="{BB962C8B-B14F-4D97-AF65-F5344CB8AC3E}">
        <p14:creationId xmlns:p14="http://schemas.microsoft.com/office/powerpoint/2010/main" val="403904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533717"/>
            <a:ext cx="10738364" cy="830997"/>
          </a:xfrm>
          <a:prstGeom prst="rect">
            <a:avLst/>
          </a:prstGeom>
          <a:noFill/>
        </p:spPr>
        <p:txBody>
          <a:bodyPr wrap="square" lIns="91440" tIns="45720" rIns="91440" bIns="45720" rtlCol="0" anchor="t">
            <a:spAutoFit/>
          </a:bodyPr>
          <a:lstStyle/>
          <a:p>
            <a:r>
              <a:rPr lang="nl-NL" sz="2400" b="1" dirty="0">
                <a:solidFill>
                  <a:srgbClr val="005262"/>
                </a:solidFill>
                <a:latin typeface="Montserrat"/>
                <a:cs typeface="Poppins"/>
              </a:rPr>
              <a:t>“Wie weet ben je juist koningin geworden met het oog op een tijd als deze.’ ” (Ester 4:14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2354167"/>
            <a:ext cx="7209837"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Niet alle joden keerden direct uit ballingschap terug naar het beloofde land. Er bleven gemeenschappen achter. De hoofdpersonen in dit verhaal, Ester en haar neef </a:t>
            </a:r>
            <a:r>
              <a:rPr lang="nl-NL" dirty="0" err="1">
                <a:latin typeface="Montserrat"/>
                <a:cs typeface="Poppins"/>
              </a:rPr>
              <a:t>Mordechai</a:t>
            </a:r>
            <a:r>
              <a:rPr lang="nl-NL" dirty="0">
                <a:latin typeface="Montserrat"/>
                <a:cs typeface="Poppins"/>
              </a:rPr>
              <a:t>, hoorden daarbij. God blijft in dit verhaal ongenoemd – maar Hij is niet afwezig... Ester was mooi én dapper. Ze werd koningin van Perzië en nam het bij de koning op voor haar volk. </a:t>
            </a:r>
            <a:endParaRPr lang="nl-NL">
              <a:latin typeface="Montserrat" pitchFamily="2" charset="77"/>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Esther</a:t>
            </a:r>
          </a:p>
        </p:txBody>
      </p:sp>
      <p:pic>
        <p:nvPicPr>
          <p:cNvPr id="13314" name="Picture 2" descr="Ester">
            <a:extLst>
              <a:ext uri="{FF2B5EF4-FFF2-40B4-BE49-F238E27FC236}">
                <a16:creationId xmlns:a16="http://schemas.microsoft.com/office/drawing/2014/main" id="{F61181EC-636C-E3F5-BBA9-AEE256382C1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80592" y="2425489"/>
            <a:ext cx="2703016" cy="391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5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213211"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Esther</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59176"/>
            <a:ext cx="9486613"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14. Met gevaar voor eigen leven  besluit Ester koning </a:t>
            </a:r>
            <a:r>
              <a:rPr lang="nl-NL" b="1" dirty="0" err="1">
                <a:solidFill>
                  <a:srgbClr val="36AFC5"/>
                </a:solidFill>
                <a:latin typeface="Montserrat"/>
                <a:cs typeface="Poppins"/>
              </a:rPr>
              <a:t>Ahasveros</a:t>
            </a:r>
            <a:r>
              <a:rPr lang="nl-NL" b="1" dirty="0">
                <a:solidFill>
                  <a:srgbClr val="36AFC5"/>
                </a:solidFill>
                <a:latin typeface="Montserrat"/>
                <a:cs typeface="Poppins"/>
              </a:rPr>
              <a:t> te benaderen om zo haar volk te redden van doodsgevaar. Met welke uitspraak neemt ze dit besluit?</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Moet ik omkomen, goed, dan zal ik omkomen </a:t>
            </a:r>
          </a:p>
          <a:p>
            <a:pPr marL="342900" indent="-342900">
              <a:buAutoNum type="alphaLcParenR"/>
            </a:pPr>
            <a:r>
              <a:rPr lang="nl-NL" dirty="0">
                <a:latin typeface="Montserrat" pitchFamily="2" charset="77"/>
                <a:cs typeface="Poppins" pitchFamily="2" charset="77"/>
              </a:rPr>
              <a:t>Wie zal mij iets aandoen, ik ben koningin!</a:t>
            </a:r>
          </a:p>
          <a:p>
            <a:pPr marL="342900" indent="-342900">
              <a:buAutoNum type="alphaLcParenR"/>
            </a:pPr>
            <a:r>
              <a:rPr lang="nl-NL" dirty="0">
                <a:latin typeface="Montserrat" pitchFamily="2" charset="77"/>
                <a:cs typeface="Poppins" pitchFamily="2" charset="77"/>
              </a:rPr>
              <a:t>Ik zal </a:t>
            </a:r>
            <a:r>
              <a:rPr lang="nl-NL" dirty="0" err="1">
                <a:latin typeface="Montserrat" pitchFamily="2" charset="77"/>
                <a:cs typeface="Poppins" pitchFamily="2" charset="77"/>
              </a:rPr>
              <a:t>Ahasveros</a:t>
            </a:r>
            <a:r>
              <a:rPr lang="nl-NL" dirty="0">
                <a:latin typeface="Montserrat" pitchFamily="2" charset="77"/>
                <a:cs typeface="Poppins" pitchFamily="2" charset="77"/>
              </a:rPr>
              <a:t> toespreken en hij zal luisteren</a:t>
            </a:r>
          </a:p>
          <a:p>
            <a:pPr marL="342900" indent="-342900">
              <a:buAutoNum type="alphaLcParenR"/>
            </a:pPr>
            <a:r>
              <a:rPr lang="nl-NL" dirty="0">
                <a:latin typeface="Montserrat" pitchFamily="2" charset="77"/>
                <a:cs typeface="Poppins" pitchFamily="2" charset="77"/>
              </a:rPr>
              <a:t>Ik ben voor niets en niemand bang</a:t>
            </a:r>
          </a:p>
        </p:txBody>
      </p:sp>
      <p:pic>
        <p:nvPicPr>
          <p:cNvPr id="16386" name="Picture 2" descr="Ester mag bij de koning komen">
            <a:extLst>
              <a:ext uri="{FF2B5EF4-FFF2-40B4-BE49-F238E27FC236}">
                <a16:creationId xmlns:a16="http://schemas.microsoft.com/office/drawing/2014/main" id="{A01E19DA-507B-0926-1682-B9CA8B7EDA8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30698" y="3991617"/>
            <a:ext cx="4581026" cy="25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40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213211"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Esther</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59176"/>
            <a:ext cx="9486613"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14. Met gevaar voor eigen leven  besluit Ester koning </a:t>
            </a:r>
            <a:r>
              <a:rPr lang="nl-NL" b="1" dirty="0" err="1">
                <a:solidFill>
                  <a:srgbClr val="36AFC5"/>
                </a:solidFill>
                <a:latin typeface="Montserrat"/>
                <a:cs typeface="Poppins"/>
              </a:rPr>
              <a:t>Ahasveros</a:t>
            </a:r>
            <a:r>
              <a:rPr lang="nl-NL" b="1" dirty="0">
                <a:solidFill>
                  <a:srgbClr val="36AFC5"/>
                </a:solidFill>
                <a:latin typeface="Montserrat"/>
                <a:cs typeface="Poppins"/>
              </a:rPr>
              <a:t> te benaderen om zo haar volk te redden van doodsgevaar. Met welke uitspraak neemt ze dit besluit?</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pitchFamily="2" charset="77"/>
                <a:cs typeface="Poppins" pitchFamily="2" charset="77"/>
              </a:rPr>
              <a:t>Moet ik omkomen, goed, dan zal ik omkomen </a:t>
            </a:r>
          </a:p>
          <a:p>
            <a:pPr marL="342900" indent="-342900">
              <a:buAutoNum type="alphaLcParenR"/>
            </a:pPr>
            <a:r>
              <a:rPr lang="nl-NL" dirty="0">
                <a:latin typeface="Montserrat" pitchFamily="2" charset="77"/>
                <a:cs typeface="Poppins" pitchFamily="2" charset="77"/>
              </a:rPr>
              <a:t>Wie zal mij iets aandoen, ik ben koningin!</a:t>
            </a:r>
          </a:p>
          <a:p>
            <a:pPr marL="342900" indent="-342900">
              <a:buAutoNum type="alphaLcParenR"/>
            </a:pPr>
            <a:r>
              <a:rPr lang="nl-NL" dirty="0">
                <a:latin typeface="Montserrat" pitchFamily="2" charset="77"/>
                <a:cs typeface="Poppins" pitchFamily="2" charset="77"/>
              </a:rPr>
              <a:t>Ik zal </a:t>
            </a:r>
            <a:r>
              <a:rPr lang="nl-NL" dirty="0" err="1">
                <a:latin typeface="Montserrat" pitchFamily="2" charset="77"/>
                <a:cs typeface="Poppins" pitchFamily="2" charset="77"/>
              </a:rPr>
              <a:t>Ahasveros</a:t>
            </a:r>
            <a:r>
              <a:rPr lang="nl-NL" dirty="0">
                <a:latin typeface="Montserrat" pitchFamily="2" charset="77"/>
                <a:cs typeface="Poppins" pitchFamily="2" charset="77"/>
              </a:rPr>
              <a:t> toespreken en hij zal luisteren</a:t>
            </a:r>
          </a:p>
          <a:p>
            <a:pPr marL="342900" indent="-342900">
              <a:buAutoNum type="alphaLcParenR"/>
            </a:pPr>
            <a:r>
              <a:rPr lang="nl-NL" dirty="0">
                <a:latin typeface="Montserrat" pitchFamily="2" charset="77"/>
                <a:cs typeface="Poppins" pitchFamily="2" charset="77"/>
              </a:rPr>
              <a:t>Ik ben voor niets en niemand bang</a:t>
            </a:r>
          </a:p>
        </p:txBody>
      </p:sp>
      <p:pic>
        <p:nvPicPr>
          <p:cNvPr id="9" name="Picture 2" descr="Ester mag bij de koning komen">
            <a:extLst>
              <a:ext uri="{FF2B5EF4-FFF2-40B4-BE49-F238E27FC236}">
                <a16:creationId xmlns:a16="http://schemas.microsoft.com/office/drawing/2014/main" id="{E0FCF4F1-20B7-FFE5-1DE3-B7807C90BD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30698" y="3991617"/>
            <a:ext cx="4581026" cy="25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6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0" name="Tekstvak 9">
            <a:extLst>
              <a:ext uri="{FF2B5EF4-FFF2-40B4-BE49-F238E27FC236}">
                <a16:creationId xmlns:a16="http://schemas.microsoft.com/office/drawing/2014/main" id="{C04AE0D1-ECE7-7849-9401-D26CF35F3FB3}"/>
              </a:ext>
            </a:extLst>
          </p:cNvPr>
          <p:cNvSpPr txBox="1"/>
          <p:nvPr/>
        </p:nvSpPr>
        <p:spPr>
          <a:xfrm>
            <a:off x="2500180" y="2346207"/>
            <a:ext cx="719164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a:ln>
                  <a:noFill/>
                </a:ln>
                <a:solidFill>
                  <a:prstClr val="white"/>
                </a:solidFill>
                <a:effectLst/>
                <a:uLnTx/>
                <a:uFillTx/>
                <a:latin typeface="PT Serif" panose="020A0603040505020204" pitchFamily="18" charset="77"/>
                <a:ea typeface="+mn-ea"/>
                <a:cs typeface="Poppins SemiBold" pitchFamily="2" charset="77"/>
              </a:rPr>
              <a:t>Poëtische boeken en wijsheidsliteratuur Oude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4114435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“De HEER heeft gegeven, de HEER heeft genomen, de naam van de HEER zij geprezen.” (Job 1:21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375773"/>
            <a:ext cx="6359311" cy="2954014"/>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Job is een voorbeeldige vader en echtgenoot. Maar hij wordt plotseling in de ellende gestort zonder dat hij weet waarom dit hem overkomt. Zijn vrouw zegt dat Hij God moet afzweren, zijn vrienden zwijgen eerst, maar komen daarna met raad en verklaringen die niets helpen. Job klaagt en protesteert wel, maar blijft God ondanks alle ellende trouw.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Job</a:t>
            </a:r>
          </a:p>
        </p:txBody>
      </p:sp>
      <p:pic>
        <p:nvPicPr>
          <p:cNvPr id="26626" name="Picture 2" descr="Satan zorgt dat Job ziekt wordt">
            <a:extLst>
              <a:ext uri="{FF2B5EF4-FFF2-40B4-BE49-F238E27FC236}">
                <a16:creationId xmlns:a16="http://schemas.microsoft.com/office/drawing/2014/main" id="{5CE1AB9D-A744-5257-8B70-38BCC8B4971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69022" y="2375773"/>
            <a:ext cx="3468980" cy="316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38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Job</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656765"/>
            <a:ext cx="10429271" cy="2862322"/>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15. Job weet niet waarom narigheid hem treft. God heeft satan de gelegenheid gegeven Jobs leven heel zwaar te maken, zonder het af te nemen. Welke conclusie trekt Job in zijn laatste antwoord in een gesprek met God?</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Een mens stippelt zijn weg uit, de HEER bepaalt de richting die hij gaat.</a:t>
            </a:r>
          </a:p>
          <a:p>
            <a:pPr marL="342900" indent="-342900">
              <a:buFontTx/>
              <a:buAutoNum type="alphaLcParenR"/>
            </a:pPr>
            <a:r>
              <a:rPr lang="nl-NL">
                <a:latin typeface="Montserrat" pitchFamily="2" charset="77"/>
                <a:cs typeface="Poppins" pitchFamily="2" charset="77"/>
              </a:rPr>
              <a:t>HEER, mijn enig bezit, mijn levensbeker, U houdt mijn lot in handen.</a:t>
            </a:r>
          </a:p>
          <a:p>
            <a:pPr marL="342900" indent="-342900">
              <a:buFontTx/>
              <a:buAutoNum type="alphaLcParenR"/>
            </a:pPr>
            <a:r>
              <a:rPr lang="nl-NL">
                <a:latin typeface="Montserrat" pitchFamily="2" charset="77"/>
                <a:cs typeface="Poppins" pitchFamily="2" charset="77"/>
              </a:rPr>
              <a:t>Ik héb U horen spreken, en nu heb ik gezien wie U bent. Daarom zal ik verder zwijgen, nu vind ik troost voor mijn kommervol bestaan.</a:t>
            </a:r>
          </a:p>
          <a:p>
            <a:pPr marL="342900" indent="-342900">
              <a:buAutoNum type="alphaLcParenR"/>
            </a:pPr>
            <a:r>
              <a:rPr lang="nl-NL">
                <a:latin typeface="Montserrat" pitchFamily="2" charset="77"/>
                <a:cs typeface="Poppins" pitchFamily="2" charset="77"/>
              </a:rPr>
              <a:t>Niemand heeft macht over zijn adem, geen mens kan tegenhouden dat zijn adem vergaat.</a:t>
            </a:r>
          </a:p>
        </p:txBody>
      </p:sp>
    </p:spTree>
    <p:extLst>
      <p:ext uri="{BB962C8B-B14F-4D97-AF65-F5344CB8AC3E}">
        <p14:creationId xmlns:p14="http://schemas.microsoft.com/office/powerpoint/2010/main" val="3247381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Job</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656765"/>
            <a:ext cx="10429271" cy="2862322"/>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15. Job weet niet waarom narigheid hem treft. God heeft satan de gelegenheid gegeven Jobs leven heel zwaar te maken, zonder het af te nemen. Welke conclusie trekt Job in zijn laatste antwoord in een gesprek met God?</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Een mens stippelt zijn weg uit, de HEER bepaalt de richting die hij gaat.</a:t>
            </a:r>
          </a:p>
          <a:p>
            <a:pPr marL="342900" indent="-342900">
              <a:buFontTx/>
              <a:buAutoNum type="alphaLcParenR"/>
            </a:pPr>
            <a:r>
              <a:rPr lang="nl-NL" dirty="0">
                <a:latin typeface="Montserrat" pitchFamily="2" charset="77"/>
                <a:cs typeface="Poppins" pitchFamily="2" charset="77"/>
              </a:rPr>
              <a:t>HEER, mijn enig bezit, mijn levensbeker, U houdt mijn lot in handen.</a:t>
            </a:r>
          </a:p>
          <a:p>
            <a:pPr marL="342900" indent="-342900">
              <a:buFontTx/>
              <a:buAutoNum type="alphaLcParenR"/>
            </a:pPr>
            <a:r>
              <a:rPr lang="nl-NL" b="1" dirty="0">
                <a:solidFill>
                  <a:srgbClr val="DD6268"/>
                </a:solidFill>
                <a:latin typeface="Montserrat" pitchFamily="2" charset="77"/>
                <a:cs typeface="Poppins" pitchFamily="2" charset="77"/>
              </a:rPr>
              <a:t>Ik héb U horen spreken, en nu heb ik gezien wie U bent. Daarom zal ik verder zwijgen, nu vind ik troost voor mijn kommervol bestaan.</a:t>
            </a:r>
          </a:p>
          <a:p>
            <a:pPr marL="342900" indent="-342900">
              <a:buAutoNum type="alphaLcParenR"/>
            </a:pPr>
            <a:r>
              <a:rPr lang="nl-NL" dirty="0">
                <a:latin typeface="Montserrat" pitchFamily="2" charset="77"/>
                <a:cs typeface="Poppins" pitchFamily="2" charset="77"/>
              </a:rPr>
              <a:t>Niemand heeft macht over zijn adem, geen mens kan tegenhouden dat zijn adem vergaat.</a:t>
            </a:r>
          </a:p>
        </p:txBody>
      </p:sp>
    </p:spTree>
    <p:extLst>
      <p:ext uri="{BB962C8B-B14F-4D97-AF65-F5344CB8AC3E}">
        <p14:creationId xmlns:p14="http://schemas.microsoft.com/office/powerpoint/2010/main" val="202078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Genesis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348657"/>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 Wie waren de eerste zonen van Adam en Eva?</a:t>
            </a:r>
          </a:p>
          <a:p>
            <a:endParaRPr lang="nl-NL" b="1">
              <a:latin typeface="Montserrat" pitchFamily="2" charset="77"/>
              <a:cs typeface="Poppins" pitchFamily="2" charset="77"/>
            </a:endParaRPr>
          </a:p>
          <a:p>
            <a:pPr marL="342900" indent="-342900">
              <a:buAutoNum type="alphaLcParenR"/>
            </a:pPr>
            <a:r>
              <a:rPr lang="nl-NL" dirty="0">
                <a:latin typeface="Montserrat"/>
                <a:cs typeface="Poppins"/>
              </a:rPr>
              <a:t>Jozef en Benjamin</a:t>
            </a:r>
          </a:p>
          <a:p>
            <a:pPr marL="342900" indent="-342900">
              <a:buAutoNum type="alphaLcParenR"/>
            </a:pPr>
            <a:r>
              <a:rPr lang="nl-NL" dirty="0">
                <a:latin typeface="Montserrat"/>
                <a:cs typeface="Poppins"/>
              </a:rPr>
              <a:t>Kain, Abel en Set</a:t>
            </a:r>
            <a:endParaRPr lang="nl-NL" dirty="0">
              <a:latin typeface="Montserrat" pitchFamily="2" charset="77"/>
              <a:cs typeface="Poppins" pitchFamily="2" charset="77"/>
            </a:endParaRPr>
          </a:p>
          <a:p>
            <a:pPr marL="342900" indent="-342900">
              <a:buAutoNum type="alphaLcParenR"/>
            </a:pPr>
            <a:r>
              <a:rPr lang="nl-NL" dirty="0">
                <a:latin typeface="Montserrat"/>
                <a:cs typeface="Poppins"/>
              </a:rPr>
              <a:t>Jakob en </a:t>
            </a:r>
            <a:r>
              <a:rPr lang="nl-NL" dirty="0" err="1">
                <a:latin typeface="Montserrat"/>
                <a:cs typeface="Poppins"/>
              </a:rPr>
              <a:t>Esau</a:t>
            </a:r>
            <a:endParaRPr lang="nl-NL" dirty="0">
              <a:latin typeface="Montserrat"/>
              <a:cs typeface="Poppins"/>
            </a:endParaRPr>
          </a:p>
          <a:p>
            <a:pPr marL="342900" indent="-342900">
              <a:buAutoNum type="alphaLcParenR"/>
            </a:pPr>
            <a:r>
              <a:rPr lang="nl-NL" dirty="0">
                <a:latin typeface="Montserrat"/>
                <a:cs typeface="Poppins"/>
              </a:rPr>
              <a:t>Ismaël en Isaak</a:t>
            </a:r>
          </a:p>
        </p:txBody>
      </p:sp>
    </p:spTree>
    <p:extLst>
      <p:ext uri="{BB962C8B-B14F-4D97-AF65-F5344CB8AC3E}">
        <p14:creationId xmlns:p14="http://schemas.microsoft.com/office/powerpoint/2010/main" val="2531070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“Ik sla mijn ogen op naar de bergen. Van waar komt mijn hulp?</a:t>
            </a:r>
          </a:p>
          <a:p>
            <a:r>
              <a:rPr lang="nl-NL" sz="2400" b="1">
                <a:solidFill>
                  <a:srgbClr val="005262"/>
                </a:solidFill>
                <a:latin typeface="Montserrat" pitchFamily="2" charset="77"/>
                <a:cs typeface="Poppins" pitchFamily="2" charset="77"/>
              </a:rPr>
              <a:t>Mijn hulp komt van de HEER, die hemel en aarde gemaakt heeft.” (Psalmen  121:1-2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Psalmen</a:t>
            </a:r>
          </a:p>
        </p:txBody>
      </p:sp>
      <p:pic>
        <p:nvPicPr>
          <p:cNvPr id="3074" name="Picture 2" descr="David de schaapherder">
            <a:extLst>
              <a:ext uri="{FF2B5EF4-FFF2-40B4-BE49-F238E27FC236}">
                <a16:creationId xmlns:a16="http://schemas.microsoft.com/office/drawing/2014/main" id="{DC8EF4EB-2F0F-7817-1305-B132768D9B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80149" y="2273723"/>
            <a:ext cx="5483148" cy="409600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46F4E24D-88E0-AA45-80E3-5DE327D8CB0A}"/>
              </a:ext>
            </a:extLst>
          </p:cNvPr>
          <p:cNvSpPr txBox="1"/>
          <p:nvPr/>
        </p:nvSpPr>
        <p:spPr>
          <a:xfrm>
            <a:off x="1128703" y="2825186"/>
            <a:ext cx="7718348" cy="1707519"/>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Het boek Psalmen is een verzameling geloofsliederen. Op poëtische wijze wordt Gods trouw, genade en goedheid bezongen, maar er zijn ook psalmen die spreken over menselijke angst, eenzaamheid en wanhoop. </a:t>
            </a:r>
          </a:p>
        </p:txBody>
      </p:sp>
    </p:spTree>
    <p:extLst>
      <p:ext uri="{BB962C8B-B14F-4D97-AF65-F5344CB8AC3E}">
        <p14:creationId xmlns:p14="http://schemas.microsoft.com/office/powerpoint/2010/main" val="3136630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Psalmen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692349"/>
            <a:ext cx="10429271" cy="2031325"/>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16. Aan het eind van Psalm 72 staat: 'Hier eindigen de gebeden van David, de zoon van </a:t>
            </a:r>
            <a:r>
              <a:rPr lang="nl-NL" b="1" dirty="0" err="1">
                <a:solidFill>
                  <a:srgbClr val="36AFC5"/>
                </a:solidFill>
                <a:latin typeface="Montserrat"/>
                <a:cs typeface="Poppins"/>
              </a:rPr>
              <a:t>Isaï</a:t>
            </a:r>
            <a:r>
              <a:rPr lang="nl-NL" b="1" dirty="0">
                <a:solidFill>
                  <a:srgbClr val="36AFC5"/>
                </a:solidFill>
                <a:latin typeface="Montserrat"/>
                <a:cs typeface="Poppins"/>
              </a:rPr>
              <a:t>.' Uit hoeveel boeken bestaat het Bijbelboek Psalmen? </a:t>
            </a:r>
          </a:p>
          <a:p>
            <a:endParaRPr lang="nl-NL" b="1">
              <a:latin typeface="Montserrat" pitchFamily="2" charset="77"/>
              <a:cs typeface="Poppins" pitchFamily="2" charset="77"/>
            </a:endParaRPr>
          </a:p>
          <a:p>
            <a:pPr marL="342900" indent="-342900">
              <a:buFontTx/>
              <a:buAutoNum type="alphaLcParenR"/>
            </a:pPr>
            <a:r>
              <a:rPr lang="nl-NL" dirty="0">
                <a:latin typeface="Montserrat"/>
                <a:cs typeface="Poppins"/>
              </a:rPr>
              <a:t>5</a:t>
            </a:r>
            <a:endParaRPr lang="nl-NL" dirty="0"/>
          </a:p>
          <a:p>
            <a:pPr marL="342900" indent="-342900">
              <a:buFontTx/>
              <a:buAutoNum type="alphaLcParenR"/>
            </a:pPr>
            <a:r>
              <a:rPr lang="nl-NL" dirty="0">
                <a:latin typeface="Montserrat"/>
                <a:cs typeface="Poppins"/>
              </a:rPr>
              <a:t>10</a:t>
            </a:r>
            <a:endParaRPr lang="nl-NL" dirty="0"/>
          </a:p>
          <a:p>
            <a:pPr marL="342900" indent="-342900">
              <a:buAutoNum type="alphaLcParenR"/>
            </a:pPr>
            <a:r>
              <a:rPr lang="nl-NL" dirty="0">
                <a:latin typeface="Montserrat"/>
                <a:cs typeface="Poppins"/>
              </a:rPr>
              <a:t>100</a:t>
            </a:r>
            <a:endParaRPr lang="nl-NL" dirty="0">
              <a:latin typeface="Montserrat" pitchFamily="2" charset="77"/>
              <a:cs typeface="Poppins" pitchFamily="2" charset="77"/>
            </a:endParaRPr>
          </a:p>
          <a:p>
            <a:pPr marL="342900" indent="-342900">
              <a:buAutoNum type="alphaLcParenR"/>
            </a:pPr>
            <a:r>
              <a:rPr lang="nl-NL" dirty="0">
                <a:latin typeface="Montserrat"/>
                <a:cs typeface="Poppins"/>
              </a:rPr>
              <a:t>150</a:t>
            </a:r>
            <a:endParaRPr lang="nl-NL" dirty="0">
              <a:latin typeface="Montserrat" pitchFamily="2" charset="77"/>
              <a:cs typeface="Poppins" pitchFamily="2" charset="77"/>
            </a:endParaRPr>
          </a:p>
        </p:txBody>
      </p:sp>
    </p:spTree>
    <p:extLst>
      <p:ext uri="{BB962C8B-B14F-4D97-AF65-F5344CB8AC3E}">
        <p14:creationId xmlns:p14="http://schemas.microsoft.com/office/powerpoint/2010/main" val="1509113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Psalmen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692349"/>
            <a:ext cx="10429271" cy="2031325"/>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16. Aan het eind van Psalm 72 staat: 'Hier eindigen de gebeden van David, de zoon van </a:t>
            </a:r>
            <a:r>
              <a:rPr lang="nl-NL" b="1" dirty="0" err="1">
                <a:solidFill>
                  <a:srgbClr val="36AFC5"/>
                </a:solidFill>
                <a:latin typeface="Montserrat"/>
                <a:cs typeface="Poppins"/>
              </a:rPr>
              <a:t>Isaï</a:t>
            </a:r>
            <a:r>
              <a:rPr lang="nl-NL" b="1" dirty="0">
                <a:solidFill>
                  <a:srgbClr val="36AFC5"/>
                </a:solidFill>
                <a:latin typeface="Montserrat"/>
                <a:cs typeface="Poppins"/>
              </a:rPr>
              <a:t>.' Uit hoeveel boeken bestaat het Bijbelboek Psalmen? </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a:cs typeface="Poppins"/>
              </a:rPr>
              <a:t>5</a:t>
            </a:r>
            <a:endParaRPr lang="nl-NL" b="1" dirty="0">
              <a:solidFill>
                <a:srgbClr val="DD6268"/>
              </a:solidFill>
            </a:endParaRPr>
          </a:p>
          <a:p>
            <a:pPr marL="342900" indent="-342900">
              <a:buFontTx/>
              <a:buAutoNum type="alphaLcParenR"/>
            </a:pPr>
            <a:r>
              <a:rPr lang="nl-NL" dirty="0">
                <a:latin typeface="Montserrat"/>
                <a:cs typeface="Poppins"/>
              </a:rPr>
              <a:t>10</a:t>
            </a:r>
            <a:endParaRPr lang="nl-NL" dirty="0"/>
          </a:p>
          <a:p>
            <a:pPr marL="342900" indent="-342900">
              <a:buAutoNum type="alphaLcParenR"/>
            </a:pPr>
            <a:r>
              <a:rPr lang="nl-NL" dirty="0">
                <a:latin typeface="Montserrat"/>
                <a:cs typeface="Poppins"/>
              </a:rPr>
              <a:t>100</a:t>
            </a:r>
            <a:endParaRPr lang="nl-NL" dirty="0">
              <a:latin typeface="Montserrat" pitchFamily="2" charset="77"/>
              <a:cs typeface="Poppins" pitchFamily="2" charset="77"/>
            </a:endParaRPr>
          </a:p>
          <a:p>
            <a:pPr marL="342900" indent="-342900">
              <a:buAutoNum type="alphaLcParenR"/>
            </a:pPr>
            <a:r>
              <a:rPr lang="nl-NL" dirty="0">
                <a:latin typeface="Montserrat"/>
                <a:cs typeface="Poppins"/>
              </a:rPr>
              <a:t>150</a:t>
            </a:r>
            <a:endParaRPr lang="nl-NL" dirty="0">
              <a:latin typeface="Montserrat" pitchFamily="2" charset="77"/>
              <a:cs typeface="Poppins" pitchFamily="2" charset="77"/>
            </a:endParaRPr>
          </a:p>
        </p:txBody>
      </p:sp>
    </p:spTree>
    <p:extLst>
      <p:ext uri="{BB962C8B-B14F-4D97-AF65-F5344CB8AC3E}">
        <p14:creationId xmlns:p14="http://schemas.microsoft.com/office/powerpoint/2010/main" val="1974335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“Vertrouw op de HEER met heel je hart, steun niet op eigen inzicht.” (Spreuken 3:5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023294" y="2388598"/>
            <a:ext cx="5924865"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Spreuken wordt toegeschreven aan de wijze koning Salomo, maar in het boek zelf wordt duidelijk dat er ook andere schrijvers bijgedragen hebben. Je kunt zeggen dat deze teksten goede raad, algemene waarheden en praktische levenswijsheid doorgeven.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Spreuken</a:t>
            </a:r>
          </a:p>
        </p:txBody>
      </p:sp>
      <p:pic>
        <p:nvPicPr>
          <p:cNvPr id="16386" name="Picture 2" descr="And today, we can find blessing in the wisdom of God, as spoken by His servant Solomon, wisdom recorded in the Book of Proverbs: – Slide 31">
            <a:extLst>
              <a:ext uri="{FF2B5EF4-FFF2-40B4-BE49-F238E27FC236}">
                <a16:creationId xmlns:a16="http://schemas.microsoft.com/office/drawing/2014/main" id="{8BEF5ACB-65FD-C0AB-C884-473FD68EA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444" y="249155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8F3328A3-EBB4-9074-CAE9-854749B27BA8}"/>
              </a:ext>
            </a:extLst>
          </p:cNvPr>
          <p:cNvSpPr txBox="1"/>
          <p:nvPr/>
        </p:nvSpPr>
        <p:spPr>
          <a:xfrm>
            <a:off x="1126464" y="5920553"/>
            <a:ext cx="4896830" cy="169277"/>
          </a:xfrm>
          <a:prstGeom prst="rect">
            <a:avLst/>
          </a:prstGeom>
          <a:noFill/>
        </p:spPr>
        <p:txBody>
          <a:bodyPr wrap="square" rtlCol="0">
            <a:spAutoFit/>
          </a:bodyPr>
          <a:lstStyle/>
          <a:p>
            <a:r>
              <a:rPr lang="nl-NL" sz="500" b="0" dirty="0" err="1">
                <a:solidFill>
                  <a:schemeClr val="bg1">
                    <a:lumMod val="65000"/>
                  </a:schemeClr>
                </a:solidFill>
                <a:effectLst/>
                <a:latin typeface="Open Sans" panose="020B0606030504020204" pitchFamily="34" charset="0"/>
              </a:rPr>
              <a:t>Moody</a:t>
            </a:r>
            <a:r>
              <a:rPr lang="nl-NL" sz="500" b="0" dirty="0">
                <a:solidFill>
                  <a:schemeClr val="bg1">
                    <a:lumMod val="65000"/>
                  </a:schemeClr>
                </a:solidFill>
                <a:effectLst/>
                <a:latin typeface="Open Sans" panose="020B0606030504020204" pitchFamily="34" charset="0"/>
              </a:rPr>
              <a:t> </a:t>
            </a:r>
            <a:r>
              <a:rPr lang="nl-NL" sz="500" b="0" dirty="0" err="1">
                <a:solidFill>
                  <a:schemeClr val="bg1">
                    <a:lumMod val="65000"/>
                  </a:schemeClr>
                </a:solidFill>
                <a:effectLst/>
                <a:latin typeface="Open Sans" panose="020B0606030504020204" pitchFamily="34" charset="0"/>
              </a:rPr>
              <a:t>Pubishers</a:t>
            </a:r>
            <a:r>
              <a:rPr lang="nl-NL" sz="500" b="0" dirty="0">
                <a:solidFill>
                  <a:schemeClr val="bg1">
                    <a:lumMod val="65000"/>
                  </a:schemeClr>
                </a:solidFill>
                <a:effectLst/>
                <a:latin typeface="Open Sans" panose="020B0606030504020204" pitchFamily="34" charset="0"/>
              </a:rPr>
              <a:t> –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1169124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Spreuken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62394"/>
            <a:ext cx="10429271"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17. Welk van deze teksten komt </a:t>
            </a:r>
            <a:r>
              <a:rPr lang="nl-NL" b="1" u="sng">
                <a:solidFill>
                  <a:srgbClr val="36AFC5"/>
                </a:solidFill>
                <a:latin typeface="Montserrat" pitchFamily="2" charset="77"/>
                <a:cs typeface="Poppins" pitchFamily="2" charset="77"/>
              </a:rPr>
              <a:t>NIET</a:t>
            </a:r>
            <a:r>
              <a:rPr lang="nl-NL" b="1">
                <a:solidFill>
                  <a:srgbClr val="36AFC5"/>
                </a:solidFill>
                <a:latin typeface="Montserrat" pitchFamily="2" charset="77"/>
                <a:cs typeface="Poppins" pitchFamily="2" charset="77"/>
              </a:rPr>
              <a:t> in het Bijbelboek Spreuken voor?</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Ga naar de mieren, luiaard, kijk hoe ze werken en word wijs.</a:t>
            </a:r>
          </a:p>
          <a:p>
            <a:pPr marL="342900" indent="-342900">
              <a:buFontTx/>
              <a:buAutoNum type="alphaLcParenR"/>
            </a:pPr>
            <a:r>
              <a:rPr lang="nl-NL">
                <a:latin typeface="Montserrat" pitchFamily="2" charset="77"/>
                <a:cs typeface="Poppins" pitchFamily="2" charset="77"/>
              </a:rPr>
              <a:t>Van alles waarover je waakt, waak vooral over je hart, het is de bron van je leven.</a:t>
            </a:r>
          </a:p>
          <a:p>
            <a:pPr marL="342900" indent="-342900">
              <a:buFontTx/>
              <a:buAutoNum type="alphaLcParenR"/>
            </a:pPr>
            <a:r>
              <a:rPr lang="nl-NL">
                <a:latin typeface="Montserrat" pitchFamily="2" charset="77"/>
                <a:cs typeface="Poppins" pitchFamily="2" charset="77"/>
              </a:rPr>
              <a:t>Kijk eens naar de lelies, kijk hoe ze groeien in het veld. Ze werken niet en weven niet. </a:t>
            </a:r>
          </a:p>
          <a:p>
            <a:pPr marL="342900" indent="-342900">
              <a:buAutoNum type="alphaLcParenR"/>
            </a:pPr>
            <a:r>
              <a:rPr lang="nl-NL">
                <a:latin typeface="Montserrat" pitchFamily="2" charset="77"/>
                <a:cs typeface="Poppins" pitchFamily="2" charset="77"/>
              </a:rPr>
              <a:t>Nog even dan? Nog even slapen, nog een beetje rusten, een ogenblik nog blijven liggen?</a:t>
            </a:r>
          </a:p>
        </p:txBody>
      </p:sp>
    </p:spTree>
    <p:extLst>
      <p:ext uri="{BB962C8B-B14F-4D97-AF65-F5344CB8AC3E}">
        <p14:creationId xmlns:p14="http://schemas.microsoft.com/office/powerpoint/2010/main" val="4154879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Spreuken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962394"/>
            <a:ext cx="10429271" cy="2308324"/>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17. Welk van deze teksten komt </a:t>
            </a:r>
            <a:r>
              <a:rPr lang="nl-NL" b="1" u="sng" dirty="0">
                <a:solidFill>
                  <a:srgbClr val="36AFC5"/>
                </a:solidFill>
                <a:latin typeface="Montserrat" pitchFamily="2" charset="77"/>
                <a:cs typeface="Poppins" pitchFamily="2" charset="77"/>
              </a:rPr>
              <a:t>NIET</a:t>
            </a:r>
            <a:r>
              <a:rPr lang="nl-NL" b="1" dirty="0">
                <a:solidFill>
                  <a:srgbClr val="36AFC5"/>
                </a:solidFill>
                <a:latin typeface="Montserrat" pitchFamily="2" charset="77"/>
                <a:cs typeface="Poppins" pitchFamily="2" charset="77"/>
              </a:rPr>
              <a:t> in het Bijbelboek Spreuken voor?</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Ga naar de mieren, luiaard, kijk hoe ze werken en word wijs.</a:t>
            </a:r>
          </a:p>
          <a:p>
            <a:pPr marL="342900" indent="-342900">
              <a:buFontTx/>
              <a:buAutoNum type="alphaLcParenR"/>
            </a:pPr>
            <a:r>
              <a:rPr lang="nl-NL" dirty="0">
                <a:latin typeface="Montserrat" pitchFamily="2" charset="77"/>
                <a:cs typeface="Poppins" pitchFamily="2" charset="77"/>
              </a:rPr>
              <a:t>Van alles waarover je waakt, waak vooral over je hart, het is de bron van je leven.</a:t>
            </a:r>
          </a:p>
          <a:p>
            <a:pPr marL="342900" indent="-342900">
              <a:buFontTx/>
              <a:buAutoNum type="alphaLcParenR"/>
            </a:pPr>
            <a:r>
              <a:rPr lang="nl-NL" b="1" dirty="0">
                <a:solidFill>
                  <a:srgbClr val="DD6268"/>
                </a:solidFill>
                <a:latin typeface="Montserrat" pitchFamily="2" charset="77"/>
                <a:cs typeface="Poppins" pitchFamily="2" charset="77"/>
              </a:rPr>
              <a:t>Kijk eens naar de lelies, kijk hoe ze groeien in het veld. Ze werken niet en weven niet. </a:t>
            </a:r>
          </a:p>
          <a:p>
            <a:pPr marL="342900" indent="-342900">
              <a:buAutoNum type="alphaLcParenR"/>
            </a:pPr>
            <a:r>
              <a:rPr lang="nl-NL" dirty="0">
                <a:latin typeface="Montserrat" pitchFamily="2" charset="77"/>
                <a:cs typeface="Poppins" pitchFamily="2" charset="77"/>
              </a:rPr>
              <a:t>Nog even dan? Nog even slapen, nog een beetje rusten, een ogenblik nog blijven liggen?</a:t>
            </a:r>
          </a:p>
        </p:txBody>
      </p:sp>
    </p:spTree>
    <p:extLst>
      <p:ext uri="{BB962C8B-B14F-4D97-AF65-F5344CB8AC3E}">
        <p14:creationId xmlns:p14="http://schemas.microsoft.com/office/powerpoint/2010/main" val="1461802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569660"/>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“God heeft alles wat er is de goede plaats in de tijd gegeven, en ook heeft hij de mens inzicht in de tijd gegeven. Toch kan de mens het werk van God niet van begin tot eind doorgronden.” (Prediker 6:11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856914" y="2758564"/>
            <a:ext cx="6152206"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Het Bijbelboek Prediker hoort bij de Bijbelse wijsheidsliteratuur. Dit Bijbelboek heeft een sterk filosofisch karakter en de schrijver laat zien hoe relatief alles is en hoe weinig onze inspanningen er feitelijk toe doen. ‘Voor alles is een tijd’ is een bekende uitspraak.</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Prediker</a:t>
            </a:r>
          </a:p>
        </p:txBody>
      </p:sp>
      <p:pic>
        <p:nvPicPr>
          <p:cNvPr id="1026" name="Picture 2" descr="Alles heeft zijn tijd">
            <a:extLst>
              <a:ext uri="{FF2B5EF4-FFF2-40B4-BE49-F238E27FC236}">
                <a16:creationId xmlns:a16="http://schemas.microsoft.com/office/drawing/2014/main" id="{CF77ABD9-7BD0-0547-A7D5-0AB916CE9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97" y="2984664"/>
            <a:ext cx="342900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81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Prediker</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787848"/>
            <a:ext cx="10429271"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18. Welk van deze uitspraken rond ‘voor alles is een tijd’ komt NIET in het Bijbelboek Prediker voor?</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Er is een tijd om te zoeken en een tijd om te verliezen</a:t>
            </a:r>
          </a:p>
          <a:p>
            <a:pPr marL="342900" indent="-342900">
              <a:buFontTx/>
              <a:buAutoNum type="alphaLcParenR"/>
            </a:pPr>
            <a:r>
              <a:rPr lang="nl-NL">
                <a:latin typeface="Montserrat" pitchFamily="2" charset="77"/>
                <a:cs typeface="Poppins" pitchFamily="2" charset="77"/>
              </a:rPr>
              <a:t>Er is een tijd om te waken en een tijd om te slapen</a:t>
            </a:r>
          </a:p>
          <a:p>
            <a:pPr marL="342900" indent="-342900">
              <a:buFontTx/>
              <a:buAutoNum type="alphaLcParenR"/>
            </a:pPr>
            <a:r>
              <a:rPr lang="nl-NL">
                <a:latin typeface="Montserrat" pitchFamily="2" charset="77"/>
                <a:cs typeface="Poppins" pitchFamily="2" charset="77"/>
              </a:rPr>
              <a:t>Er is een tijd om te huilen en een tijd om te lachen</a:t>
            </a:r>
          </a:p>
          <a:p>
            <a:pPr marL="342900" indent="-342900">
              <a:buAutoNum type="alphaLcParenR"/>
            </a:pPr>
            <a:r>
              <a:rPr lang="nl-NL">
                <a:latin typeface="Montserrat" pitchFamily="2" charset="77"/>
                <a:cs typeface="Poppins" pitchFamily="2" charset="77"/>
              </a:rPr>
              <a:t>Er is een tijd om lief te hebben en een tijd om te haten</a:t>
            </a:r>
          </a:p>
        </p:txBody>
      </p:sp>
    </p:spTree>
    <p:extLst>
      <p:ext uri="{BB962C8B-B14F-4D97-AF65-F5344CB8AC3E}">
        <p14:creationId xmlns:p14="http://schemas.microsoft.com/office/powerpoint/2010/main" val="3619062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Prediker</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1787848"/>
            <a:ext cx="1042927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18. Welk van deze uitspraken rond ‘voor alles is een tijd’ komt </a:t>
            </a:r>
            <a:r>
              <a:rPr lang="nl-NL" b="1" u="sng" dirty="0">
                <a:solidFill>
                  <a:srgbClr val="36AFC5"/>
                </a:solidFill>
                <a:latin typeface="Montserrat" pitchFamily="2" charset="77"/>
                <a:cs typeface="Poppins" pitchFamily="2" charset="77"/>
              </a:rPr>
              <a:t>NIET</a:t>
            </a:r>
            <a:r>
              <a:rPr lang="nl-NL" b="1" dirty="0">
                <a:solidFill>
                  <a:srgbClr val="36AFC5"/>
                </a:solidFill>
                <a:latin typeface="Montserrat" pitchFamily="2" charset="77"/>
                <a:cs typeface="Poppins" pitchFamily="2" charset="77"/>
              </a:rPr>
              <a:t> in het Bijbelboek Prediker voor?</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Er is een tijd om te zoeken en een tijd om te verliezen</a:t>
            </a:r>
          </a:p>
          <a:p>
            <a:pPr marL="342900" indent="-342900">
              <a:buFontTx/>
              <a:buAutoNum type="alphaLcParenR"/>
            </a:pPr>
            <a:r>
              <a:rPr lang="nl-NL" b="1" dirty="0">
                <a:solidFill>
                  <a:srgbClr val="DD6268"/>
                </a:solidFill>
                <a:latin typeface="Montserrat" pitchFamily="2" charset="77"/>
                <a:cs typeface="Poppins" pitchFamily="2" charset="77"/>
              </a:rPr>
              <a:t>Er is een tijd om te waken en een tijd om te slapen</a:t>
            </a:r>
          </a:p>
          <a:p>
            <a:pPr marL="342900" indent="-342900">
              <a:buFontTx/>
              <a:buAutoNum type="alphaLcParenR"/>
            </a:pPr>
            <a:r>
              <a:rPr lang="nl-NL" dirty="0">
                <a:latin typeface="Montserrat" pitchFamily="2" charset="77"/>
                <a:cs typeface="Poppins" pitchFamily="2" charset="77"/>
              </a:rPr>
              <a:t>Er is een tijd om te huilen en een tijd om te lachen</a:t>
            </a:r>
          </a:p>
          <a:p>
            <a:pPr marL="342900" indent="-342900">
              <a:buAutoNum type="alphaLcParenR"/>
            </a:pPr>
            <a:r>
              <a:rPr lang="nl-NL" dirty="0">
                <a:latin typeface="Montserrat" pitchFamily="2" charset="77"/>
                <a:cs typeface="Poppins" pitchFamily="2" charset="77"/>
              </a:rPr>
              <a:t>Er is een tijd om lief te hebben en een tijd om te haten</a:t>
            </a:r>
          </a:p>
        </p:txBody>
      </p:sp>
    </p:spTree>
    <p:extLst>
      <p:ext uri="{BB962C8B-B14F-4D97-AF65-F5344CB8AC3E}">
        <p14:creationId xmlns:p14="http://schemas.microsoft.com/office/powerpoint/2010/main" val="128480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“De liefde is een vlammend vuur, een laaiende vlam. </a:t>
            </a:r>
          </a:p>
          <a:p>
            <a:r>
              <a:rPr lang="nl-NL" sz="2400" b="1">
                <a:solidFill>
                  <a:srgbClr val="005262"/>
                </a:solidFill>
                <a:latin typeface="Montserrat" pitchFamily="2" charset="77"/>
                <a:cs typeface="Poppins" pitchFamily="2" charset="77"/>
              </a:rPr>
              <a:t>Zeeën kunnen haar niet doven, rivieren spoelen haar niet weg..” (Hooglied 8:6-7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2551546"/>
            <a:ext cx="4413198" cy="3369512"/>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Hooglied is een verzameling liefdespoëzie. Menselijke passie, erotiek en sensualiteit zijn onmiskenbaar aanwezig in dit boek. Gelovigen hebben deze tekst door de eeuwen heen ook opgevat als een loflied op de liefde tussen God en mensen of Christus en zijn kerk. </a:t>
            </a:r>
            <a:endParaRPr lang="nl-NL" dirty="0">
              <a:latin typeface="Montserrat" pitchFamily="2" charset="77"/>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Hooglied</a:t>
            </a:r>
          </a:p>
        </p:txBody>
      </p:sp>
      <p:pic>
        <p:nvPicPr>
          <p:cNvPr id="15362" name="Picture 2" descr="De liefde is zo sterk als vuur">
            <a:extLst>
              <a:ext uri="{FF2B5EF4-FFF2-40B4-BE49-F238E27FC236}">
                <a16:creationId xmlns:a16="http://schemas.microsoft.com/office/drawing/2014/main" id="{3D4FC645-CC4C-EC77-F273-0B0C362FD19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17995" y="2391848"/>
            <a:ext cx="2405547" cy="288425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FE36715-8EE2-693D-5F81-1015743DC181}"/>
              </a:ext>
            </a:extLst>
          </p:cNvPr>
          <p:cNvSpPr txBox="1"/>
          <p:nvPr/>
        </p:nvSpPr>
        <p:spPr>
          <a:xfrm>
            <a:off x="8336132" y="2390491"/>
            <a:ext cx="2059726" cy="1169551"/>
          </a:xfrm>
          <a:prstGeom prst="rect">
            <a:avLst/>
          </a:prstGeom>
          <a:noFill/>
        </p:spPr>
        <p:txBody>
          <a:bodyPr wrap="square" rtlCol="0">
            <a:spAutoFit/>
          </a:bodyPr>
          <a:lstStyle/>
          <a:p>
            <a:pPr algn="l"/>
            <a:r>
              <a:rPr lang="nl-NL" sz="1400" b="0" i="1" dirty="0">
                <a:solidFill>
                  <a:srgbClr val="36AFC5"/>
                </a:solidFill>
                <a:effectLst/>
                <a:latin typeface="Montserrat Medium" panose="00000600000000000000" pitchFamily="2" charset="0"/>
              </a:rPr>
              <a:t>Draag mij als een zegel op je hart,</a:t>
            </a:r>
          </a:p>
          <a:p>
            <a:pPr algn="l"/>
            <a:r>
              <a:rPr lang="nl-NL" sz="1400" b="0" i="1" dirty="0">
                <a:solidFill>
                  <a:srgbClr val="36AFC5"/>
                </a:solidFill>
                <a:effectLst/>
                <a:latin typeface="Montserrat Medium" panose="00000600000000000000" pitchFamily="2" charset="0"/>
              </a:rPr>
              <a:t>als een zegel op je arm. (Hooglied 8:6)</a:t>
            </a:r>
          </a:p>
          <a:p>
            <a:endParaRPr lang="nl-NL" sz="1400" i="1" dirty="0">
              <a:solidFill>
                <a:srgbClr val="36AFC5"/>
              </a:solidFill>
              <a:latin typeface="Montserrat Medium" panose="00000600000000000000" pitchFamily="2" charset="0"/>
            </a:endParaRPr>
          </a:p>
        </p:txBody>
      </p:sp>
      <p:pic>
        <p:nvPicPr>
          <p:cNvPr id="15364" name="Picture 4" descr="Een liefdeslied voor twee">
            <a:extLst>
              <a:ext uri="{FF2B5EF4-FFF2-40B4-BE49-F238E27FC236}">
                <a16:creationId xmlns:a16="http://schemas.microsoft.com/office/drawing/2014/main" id="{675A65C9-5896-95E1-2843-42DF5A99DA3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20031" y="4074850"/>
            <a:ext cx="2875696" cy="235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5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Genesis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397923"/>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 Wie waren de eerste zonen van Adam en Eva?</a:t>
            </a:r>
          </a:p>
          <a:p>
            <a:endParaRPr lang="nl-NL" b="1" dirty="0">
              <a:latin typeface="Montserrat" pitchFamily="2" charset="77"/>
              <a:cs typeface="Poppins" pitchFamily="2" charset="77"/>
            </a:endParaRPr>
          </a:p>
          <a:p>
            <a:pPr marL="342900" indent="-342900">
              <a:buAutoNum type="alphaLcParenR"/>
            </a:pPr>
            <a:r>
              <a:rPr lang="nl-NL" dirty="0">
                <a:latin typeface="Montserrat"/>
                <a:cs typeface="Poppins"/>
              </a:rPr>
              <a:t>Jozef en Benjamin</a:t>
            </a:r>
          </a:p>
          <a:p>
            <a:pPr marL="342900" indent="-342900">
              <a:buAutoNum type="alphaLcParenR"/>
            </a:pPr>
            <a:r>
              <a:rPr lang="nl-NL" b="1" dirty="0">
                <a:solidFill>
                  <a:srgbClr val="DD6268"/>
                </a:solidFill>
                <a:latin typeface="Montserrat"/>
                <a:cs typeface="Poppins"/>
              </a:rPr>
              <a:t>Kain, Abel en Set</a:t>
            </a:r>
            <a:endParaRPr lang="nl-NL" b="1" dirty="0">
              <a:solidFill>
                <a:srgbClr val="DD6268"/>
              </a:solidFill>
              <a:latin typeface="Montserrat" pitchFamily="2" charset="77"/>
              <a:cs typeface="Poppins" pitchFamily="2" charset="77"/>
            </a:endParaRPr>
          </a:p>
          <a:p>
            <a:pPr marL="342900" indent="-342900">
              <a:buAutoNum type="alphaLcParenR"/>
            </a:pPr>
            <a:r>
              <a:rPr lang="nl-NL" dirty="0">
                <a:latin typeface="Montserrat"/>
                <a:cs typeface="Poppins"/>
              </a:rPr>
              <a:t>Jakob en </a:t>
            </a:r>
            <a:r>
              <a:rPr lang="nl-NL" dirty="0" err="1">
                <a:latin typeface="Montserrat"/>
                <a:cs typeface="Poppins"/>
              </a:rPr>
              <a:t>Esau</a:t>
            </a:r>
            <a:endParaRPr lang="nl-NL" dirty="0">
              <a:latin typeface="Montserrat"/>
              <a:cs typeface="Poppins"/>
            </a:endParaRPr>
          </a:p>
          <a:p>
            <a:pPr marL="342900" indent="-342900">
              <a:buAutoNum type="alphaLcParenR"/>
            </a:pPr>
            <a:r>
              <a:rPr lang="nl-NL" dirty="0">
                <a:latin typeface="Montserrat"/>
                <a:cs typeface="Poppins"/>
              </a:rPr>
              <a:t>Ismaël en Isaak</a:t>
            </a:r>
          </a:p>
        </p:txBody>
      </p:sp>
    </p:spTree>
    <p:extLst>
      <p:ext uri="{BB962C8B-B14F-4D97-AF65-F5344CB8AC3E}">
        <p14:creationId xmlns:p14="http://schemas.microsoft.com/office/powerpoint/2010/main" val="2589520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Hooglied</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39073" y="2126512"/>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19. Wat is de letterlijke vertaling van de Hebreeuwse titel van dit boek?</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Het hoogste lied</a:t>
            </a:r>
          </a:p>
          <a:p>
            <a:pPr marL="342900" indent="-342900">
              <a:buFontTx/>
              <a:buAutoNum type="alphaLcParenR"/>
            </a:pPr>
            <a:r>
              <a:rPr lang="nl-NL">
                <a:latin typeface="Montserrat" pitchFamily="2" charset="77"/>
                <a:cs typeface="Poppins" pitchFamily="2" charset="77"/>
              </a:rPr>
              <a:t>Het liefste lied</a:t>
            </a:r>
          </a:p>
          <a:p>
            <a:pPr marL="342900" indent="-342900">
              <a:buFontTx/>
              <a:buAutoNum type="alphaLcParenR"/>
            </a:pPr>
            <a:r>
              <a:rPr lang="nl-NL">
                <a:latin typeface="Montserrat" pitchFamily="2" charset="77"/>
                <a:cs typeface="Poppins" pitchFamily="2" charset="77"/>
              </a:rPr>
              <a:t>Het lied van Salomo</a:t>
            </a:r>
          </a:p>
          <a:p>
            <a:pPr marL="342900" indent="-342900">
              <a:buAutoNum type="alphaLcParenR"/>
            </a:pPr>
            <a:r>
              <a:rPr lang="nl-NL">
                <a:latin typeface="Montserrat" pitchFamily="2" charset="77"/>
                <a:cs typeface="Poppins" pitchFamily="2" charset="77"/>
              </a:rPr>
              <a:t>Lied der liederen</a:t>
            </a:r>
          </a:p>
        </p:txBody>
      </p:sp>
      <p:pic>
        <p:nvPicPr>
          <p:cNvPr id="4" name="Afbeelding 3" descr="Afbeelding met tekst, boom, lucht, buiten&#10;&#10;Automatisch gegenereerde beschrijving">
            <a:extLst>
              <a:ext uri="{FF2B5EF4-FFF2-40B4-BE49-F238E27FC236}">
                <a16:creationId xmlns:a16="http://schemas.microsoft.com/office/drawing/2014/main" id="{3AAC4CEA-73E8-15DF-AF2B-CEE8B1C44DB7}"/>
              </a:ext>
            </a:extLst>
          </p:cNvPr>
          <p:cNvPicPr>
            <a:picLocks noChangeAspect="1"/>
          </p:cNvPicPr>
          <p:nvPr/>
        </p:nvPicPr>
        <p:blipFill>
          <a:blip r:embed="rId3"/>
          <a:stretch>
            <a:fillRect/>
          </a:stretch>
        </p:blipFill>
        <p:spPr>
          <a:xfrm>
            <a:off x="6001752" y="2651180"/>
            <a:ext cx="5464074" cy="3073542"/>
          </a:xfrm>
          <a:prstGeom prst="rect">
            <a:avLst/>
          </a:prstGeom>
        </p:spPr>
      </p:pic>
      <p:sp>
        <p:nvSpPr>
          <p:cNvPr id="7" name="Tekstvak 6">
            <a:extLst>
              <a:ext uri="{FF2B5EF4-FFF2-40B4-BE49-F238E27FC236}">
                <a16:creationId xmlns:a16="http://schemas.microsoft.com/office/drawing/2014/main" id="{A9B53062-39FE-DDF8-2186-9FA0BCAA4F86}"/>
              </a:ext>
            </a:extLst>
          </p:cNvPr>
          <p:cNvSpPr txBox="1"/>
          <p:nvPr/>
        </p:nvSpPr>
        <p:spPr>
          <a:xfrm>
            <a:off x="6001752" y="5944385"/>
            <a:ext cx="4424539" cy="169277"/>
          </a:xfrm>
          <a:prstGeom prst="rect">
            <a:avLst/>
          </a:prstGeom>
          <a:noFill/>
        </p:spPr>
        <p:txBody>
          <a:bodyPr wrap="square" rtlCol="0">
            <a:spAutoFit/>
          </a:bodyPr>
          <a:lstStyle/>
          <a:p>
            <a:r>
              <a:rPr lang="nl-NL" sz="500" dirty="0">
                <a:solidFill>
                  <a:schemeClr val="tx1">
                    <a:lumMod val="50000"/>
                    <a:lumOff val="50000"/>
                  </a:schemeClr>
                </a:solidFill>
                <a:latin typeface="Montserrat Light" panose="00000400000000000000" pitchFamily="2" charset="0"/>
              </a:rPr>
              <a:t>© Image Bingo </a:t>
            </a:r>
            <a:r>
              <a:rPr lang="nl-NL" sz="500" dirty="0" err="1">
                <a:solidFill>
                  <a:schemeClr val="tx1">
                    <a:lumMod val="50000"/>
                    <a:lumOff val="50000"/>
                  </a:schemeClr>
                </a:solidFill>
                <a:latin typeface="Montserrat Light" panose="00000400000000000000" pitchFamily="2" charset="0"/>
              </a:rPr>
              <a:t>Naranjo</a:t>
            </a:r>
            <a:r>
              <a:rPr lang="nl-NL" sz="500" dirty="0">
                <a:solidFill>
                  <a:schemeClr val="tx1">
                    <a:lumMod val="50000"/>
                    <a:lumOff val="50000"/>
                  </a:schemeClr>
                </a:solidFill>
                <a:latin typeface="Montserrat Light" panose="00000400000000000000" pitchFamily="2" charset="0"/>
              </a:rPr>
              <a:t> </a:t>
            </a:r>
            <a:r>
              <a:rPr lang="nl-NL" sz="500" dirty="0" err="1">
                <a:solidFill>
                  <a:schemeClr val="tx1">
                    <a:lumMod val="50000"/>
                    <a:lumOff val="50000"/>
                  </a:schemeClr>
                </a:solidFill>
                <a:latin typeface="Montserrat Light" panose="00000400000000000000" pitchFamily="2" charset="0"/>
              </a:rPr>
              <a:t>from</a:t>
            </a:r>
            <a:r>
              <a:rPr lang="nl-NL" sz="500" dirty="0">
                <a:solidFill>
                  <a:schemeClr val="tx1">
                    <a:lumMod val="50000"/>
                    <a:lumOff val="50000"/>
                  </a:schemeClr>
                </a:solidFill>
                <a:latin typeface="Montserrat Light" panose="00000400000000000000" pitchFamily="2" charset="0"/>
              </a:rPr>
              <a:t> </a:t>
            </a:r>
            <a:r>
              <a:rPr lang="nl-NL" sz="500" dirty="0" err="1">
                <a:solidFill>
                  <a:schemeClr val="tx1">
                    <a:lumMod val="50000"/>
                    <a:lumOff val="50000"/>
                  </a:schemeClr>
                </a:solidFill>
                <a:latin typeface="Montserrat Light" panose="00000400000000000000" pitchFamily="2" charset="0"/>
              </a:rPr>
              <a:t>Pixabay</a:t>
            </a:r>
            <a:endParaRPr lang="nl-NL" sz="500" dirty="0">
              <a:solidFill>
                <a:schemeClr val="tx1">
                  <a:lumMod val="50000"/>
                  <a:lumOff val="50000"/>
                </a:schemeClr>
              </a:solidFill>
              <a:latin typeface="Montserrat Light" panose="00000400000000000000" pitchFamily="2" charset="0"/>
            </a:endParaRPr>
          </a:p>
        </p:txBody>
      </p:sp>
    </p:spTree>
    <p:extLst>
      <p:ext uri="{BB962C8B-B14F-4D97-AF65-F5344CB8AC3E}">
        <p14:creationId xmlns:p14="http://schemas.microsoft.com/office/powerpoint/2010/main" val="371352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Hooglied</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39073" y="2126512"/>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19. Wat is de letterlijke vertaling van de Hebreeuwse titel van dit boek?</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Het hoogste lied</a:t>
            </a:r>
          </a:p>
          <a:p>
            <a:pPr marL="342900" indent="-342900">
              <a:buFontTx/>
              <a:buAutoNum type="alphaLcParenR"/>
            </a:pPr>
            <a:r>
              <a:rPr lang="nl-NL" dirty="0">
                <a:latin typeface="Montserrat" pitchFamily="2" charset="77"/>
                <a:cs typeface="Poppins" pitchFamily="2" charset="77"/>
              </a:rPr>
              <a:t>Het liefste lied</a:t>
            </a:r>
          </a:p>
          <a:p>
            <a:pPr marL="342900" indent="-342900">
              <a:buFontTx/>
              <a:buAutoNum type="alphaLcParenR"/>
            </a:pPr>
            <a:r>
              <a:rPr lang="nl-NL" dirty="0">
                <a:latin typeface="Montserrat" pitchFamily="2" charset="77"/>
                <a:cs typeface="Poppins" pitchFamily="2" charset="77"/>
              </a:rPr>
              <a:t>Het lied van Salomo</a:t>
            </a:r>
          </a:p>
          <a:p>
            <a:pPr marL="342900" indent="-342900">
              <a:buAutoNum type="alphaLcParenR"/>
            </a:pPr>
            <a:r>
              <a:rPr lang="nl-NL" b="1" dirty="0">
                <a:solidFill>
                  <a:srgbClr val="DD6268"/>
                </a:solidFill>
                <a:latin typeface="Montserrat" pitchFamily="2" charset="77"/>
                <a:cs typeface="Poppins" pitchFamily="2" charset="77"/>
              </a:rPr>
              <a:t>Lied der liederen (</a:t>
            </a:r>
            <a:r>
              <a:rPr lang="nl-NL" b="1" dirty="0" err="1">
                <a:solidFill>
                  <a:srgbClr val="DD6268"/>
                </a:solidFill>
                <a:latin typeface="Montserrat" pitchFamily="2" charset="77"/>
                <a:cs typeface="Poppins" pitchFamily="2" charset="77"/>
              </a:rPr>
              <a:t>Sjier</a:t>
            </a:r>
            <a:r>
              <a:rPr lang="nl-NL" b="1" dirty="0">
                <a:solidFill>
                  <a:srgbClr val="DD6268"/>
                </a:solidFill>
                <a:latin typeface="Montserrat" pitchFamily="2" charset="77"/>
                <a:cs typeface="Poppins" pitchFamily="2" charset="77"/>
              </a:rPr>
              <a:t> </a:t>
            </a:r>
            <a:r>
              <a:rPr lang="nl-NL" b="1" dirty="0" err="1">
                <a:solidFill>
                  <a:srgbClr val="DD6268"/>
                </a:solidFill>
                <a:latin typeface="Montserrat" pitchFamily="2" charset="77"/>
                <a:cs typeface="Poppins" pitchFamily="2" charset="77"/>
              </a:rPr>
              <a:t>Hasjiriem</a:t>
            </a:r>
            <a:r>
              <a:rPr lang="nl-NL" b="1" dirty="0">
                <a:solidFill>
                  <a:srgbClr val="DD6268"/>
                </a:solidFill>
                <a:latin typeface="Montserrat" pitchFamily="2" charset="77"/>
                <a:cs typeface="Poppins" pitchFamily="2" charset="77"/>
              </a:rPr>
              <a:t>)</a:t>
            </a:r>
          </a:p>
        </p:txBody>
      </p:sp>
      <p:pic>
        <p:nvPicPr>
          <p:cNvPr id="8" name="Afbeelding 7" descr="Afbeelding met tekst, boom, lucht, buiten&#10;&#10;Automatisch gegenereerde beschrijving">
            <a:extLst>
              <a:ext uri="{FF2B5EF4-FFF2-40B4-BE49-F238E27FC236}">
                <a16:creationId xmlns:a16="http://schemas.microsoft.com/office/drawing/2014/main" id="{FED5834B-7EBA-C5F9-7A5F-79969AE61307}"/>
              </a:ext>
            </a:extLst>
          </p:cNvPr>
          <p:cNvPicPr>
            <a:picLocks noChangeAspect="1"/>
          </p:cNvPicPr>
          <p:nvPr/>
        </p:nvPicPr>
        <p:blipFill>
          <a:blip r:embed="rId3"/>
          <a:stretch>
            <a:fillRect/>
          </a:stretch>
        </p:blipFill>
        <p:spPr>
          <a:xfrm>
            <a:off x="6001752" y="2651180"/>
            <a:ext cx="5464074" cy="3073542"/>
          </a:xfrm>
          <a:prstGeom prst="rect">
            <a:avLst/>
          </a:prstGeom>
        </p:spPr>
      </p:pic>
      <p:sp>
        <p:nvSpPr>
          <p:cNvPr id="11" name="Tekstvak 10">
            <a:extLst>
              <a:ext uri="{FF2B5EF4-FFF2-40B4-BE49-F238E27FC236}">
                <a16:creationId xmlns:a16="http://schemas.microsoft.com/office/drawing/2014/main" id="{93CE36AB-287A-A04C-B49A-5F7154A0F1C9}"/>
              </a:ext>
            </a:extLst>
          </p:cNvPr>
          <p:cNvSpPr txBox="1"/>
          <p:nvPr/>
        </p:nvSpPr>
        <p:spPr>
          <a:xfrm>
            <a:off x="6001752" y="5944385"/>
            <a:ext cx="4424539" cy="169277"/>
          </a:xfrm>
          <a:prstGeom prst="rect">
            <a:avLst/>
          </a:prstGeom>
          <a:noFill/>
        </p:spPr>
        <p:txBody>
          <a:bodyPr wrap="square" rtlCol="0">
            <a:spAutoFit/>
          </a:bodyPr>
          <a:lstStyle/>
          <a:p>
            <a:r>
              <a:rPr lang="nl-NL" sz="500" dirty="0">
                <a:solidFill>
                  <a:schemeClr val="tx1">
                    <a:lumMod val="50000"/>
                    <a:lumOff val="50000"/>
                  </a:schemeClr>
                </a:solidFill>
                <a:latin typeface="Montserrat Light" panose="00000400000000000000" pitchFamily="2" charset="0"/>
              </a:rPr>
              <a:t>© Image Bingo </a:t>
            </a:r>
            <a:r>
              <a:rPr lang="nl-NL" sz="500" dirty="0" err="1">
                <a:solidFill>
                  <a:schemeClr val="tx1">
                    <a:lumMod val="50000"/>
                    <a:lumOff val="50000"/>
                  </a:schemeClr>
                </a:solidFill>
                <a:latin typeface="Montserrat Light" panose="00000400000000000000" pitchFamily="2" charset="0"/>
              </a:rPr>
              <a:t>Naranjo</a:t>
            </a:r>
            <a:r>
              <a:rPr lang="nl-NL" sz="500" dirty="0">
                <a:solidFill>
                  <a:schemeClr val="tx1">
                    <a:lumMod val="50000"/>
                    <a:lumOff val="50000"/>
                  </a:schemeClr>
                </a:solidFill>
                <a:latin typeface="Montserrat Light" panose="00000400000000000000" pitchFamily="2" charset="0"/>
              </a:rPr>
              <a:t> </a:t>
            </a:r>
            <a:r>
              <a:rPr lang="nl-NL" sz="500" dirty="0" err="1">
                <a:solidFill>
                  <a:schemeClr val="tx1">
                    <a:lumMod val="50000"/>
                    <a:lumOff val="50000"/>
                  </a:schemeClr>
                </a:solidFill>
                <a:latin typeface="Montserrat Light" panose="00000400000000000000" pitchFamily="2" charset="0"/>
              </a:rPr>
              <a:t>from</a:t>
            </a:r>
            <a:r>
              <a:rPr lang="nl-NL" sz="500" dirty="0">
                <a:solidFill>
                  <a:schemeClr val="tx1">
                    <a:lumMod val="50000"/>
                    <a:lumOff val="50000"/>
                  </a:schemeClr>
                </a:solidFill>
                <a:latin typeface="Montserrat Light" panose="00000400000000000000" pitchFamily="2" charset="0"/>
              </a:rPr>
              <a:t> </a:t>
            </a:r>
            <a:r>
              <a:rPr lang="nl-NL" sz="500" dirty="0" err="1">
                <a:solidFill>
                  <a:schemeClr val="tx1">
                    <a:lumMod val="50000"/>
                    <a:lumOff val="50000"/>
                  </a:schemeClr>
                </a:solidFill>
                <a:latin typeface="Montserrat Light" panose="00000400000000000000" pitchFamily="2" charset="0"/>
              </a:rPr>
              <a:t>Pixabay</a:t>
            </a:r>
            <a:endParaRPr lang="nl-NL" sz="500" dirty="0">
              <a:solidFill>
                <a:schemeClr val="tx1">
                  <a:lumMod val="50000"/>
                  <a:lumOff val="50000"/>
                </a:schemeClr>
              </a:solidFill>
              <a:latin typeface="Montserrat Light" panose="00000400000000000000" pitchFamily="2" charset="0"/>
            </a:endParaRPr>
          </a:p>
        </p:txBody>
      </p:sp>
    </p:spTree>
    <p:extLst>
      <p:ext uri="{BB962C8B-B14F-4D97-AF65-F5344CB8AC3E}">
        <p14:creationId xmlns:p14="http://schemas.microsoft.com/office/powerpoint/2010/main" val="2056361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0" name="Tekstvak 9">
            <a:extLst>
              <a:ext uri="{FF2B5EF4-FFF2-40B4-BE49-F238E27FC236}">
                <a16:creationId xmlns:a16="http://schemas.microsoft.com/office/drawing/2014/main" id="{C04AE0D1-ECE7-7849-9401-D26CF35F3FB3}"/>
              </a:ext>
            </a:extLst>
          </p:cNvPr>
          <p:cNvSpPr txBox="1"/>
          <p:nvPr/>
        </p:nvSpPr>
        <p:spPr>
          <a:xfrm>
            <a:off x="2844389" y="2346207"/>
            <a:ext cx="65032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a:ln>
                  <a:noFill/>
                </a:ln>
                <a:solidFill>
                  <a:prstClr val="white"/>
                </a:solidFill>
                <a:effectLst/>
                <a:uLnTx/>
                <a:uFillTx/>
                <a:latin typeface="PT Serif" panose="020A0603040505020204" pitchFamily="18" charset="77"/>
                <a:ea typeface="+mn-ea"/>
                <a:cs typeface="Poppins SemiBold" pitchFamily="2" charset="77"/>
              </a:rPr>
              <a:t>Profetische boeken Oude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704343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“Wees niet bang, want ik ben bij je, vrees niet, want ik ben je God. Ik zal je sterken, ik zal je helpen, je steunen met mijn onoverwinnelijke rechterhand.” (Jesaja 41:10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724912" y="2754903"/>
            <a:ext cx="5308847"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Jesaja was een profeet die optrad aan het hof van Juda. Zijn naam betekent: ‘God is redding’.  Het boek bestaat uit drie delen die niet allemaal aan Jesaja zelf worden toegeschreven. Het boek Jesaja bevat veel teksten die gelezen worden als vooruitwijzingen naar de </a:t>
            </a:r>
            <a:r>
              <a:rPr lang="nl-NL" dirty="0" err="1">
                <a:latin typeface="Montserrat"/>
                <a:cs typeface="Poppins"/>
              </a:rPr>
              <a:t>messias</a:t>
            </a:r>
            <a:r>
              <a:rPr lang="nl-NL" dirty="0">
                <a:latin typeface="Montserrat"/>
                <a:cs typeface="Poppins"/>
              </a:rPr>
              <a: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Jesaja</a:t>
            </a:r>
          </a:p>
        </p:txBody>
      </p:sp>
      <p:pic>
        <p:nvPicPr>
          <p:cNvPr id="24580" name="Picture 4" descr="Illustration of Isaiah by John Heseltine. – Slide 9">
            <a:extLst>
              <a:ext uri="{FF2B5EF4-FFF2-40B4-BE49-F238E27FC236}">
                <a16:creationId xmlns:a16="http://schemas.microsoft.com/office/drawing/2014/main" id="{D0CA11CF-B724-015E-DF47-CEB651329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89" y="275490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CEAEE0F-66A5-5668-61A5-38C373560B76}"/>
              </a:ext>
            </a:extLst>
          </p:cNvPr>
          <p:cNvSpPr txBox="1"/>
          <p:nvPr/>
        </p:nvSpPr>
        <p:spPr>
          <a:xfrm>
            <a:off x="1313896" y="6366071"/>
            <a:ext cx="6045693" cy="169277"/>
          </a:xfrm>
          <a:prstGeom prst="rect">
            <a:avLst/>
          </a:prstGeom>
          <a:noFill/>
        </p:spPr>
        <p:txBody>
          <a:bodyPr wrap="square" rtlCol="0">
            <a:spAutoFit/>
          </a:bodyPr>
          <a:lstStyle/>
          <a:p>
            <a:r>
              <a:rPr lang="nl-NL" sz="500" b="0" i="0" dirty="0">
                <a:solidFill>
                  <a:schemeClr val="bg1">
                    <a:lumMod val="50000"/>
                  </a:schemeClr>
                </a:solidFill>
                <a:effectLst/>
                <a:latin typeface="Open Sans" panose="020B0606030504020204" pitchFamily="34" charset="0"/>
              </a:rPr>
              <a:t>John </a:t>
            </a:r>
            <a:r>
              <a:rPr lang="nl-NL" sz="500" b="0" i="0" dirty="0" err="1">
                <a:solidFill>
                  <a:schemeClr val="bg1">
                    <a:lumMod val="50000"/>
                  </a:schemeClr>
                </a:solidFill>
                <a:effectLst/>
                <a:latin typeface="Open Sans" panose="020B0606030504020204" pitchFamily="34" charset="0"/>
              </a:rPr>
              <a:t>Heseltine</a:t>
            </a:r>
            <a:r>
              <a:rPr lang="nl-NL" sz="500" b="0" i="0" dirty="0">
                <a:solidFill>
                  <a:schemeClr val="bg1">
                    <a:lumMod val="50000"/>
                  </a:schemeClr>
                </a:solidFill>
                <a:effectLst/>
                <a:latin typeface="Open Sans" panose="020B0606030504020204" pitchFamily="34" charset="0"/>
              </a:rPr>
              <a:t> / Pam </a:t>
            </a:r>
            <a:r>
              <a:rPr lang="nl-NL" sz="500" b="0" i="0" dirty="0" err="1">
                <a:solidFill>
                  <a:schemeClr val="bg1">
                    <a:lumMod val="50000"/>
                  </a:schemeClr>
                </a:solidFill>
                <a:effectLst/>
                <a:latin typeface="Open Sans" panose="020B0606030504020204" pitchFamily="34" charset="0"/>
              </a:rPr>
              <a:t>Masco</a:t>
            </a:r>
            <a:r>
              <a:rPr lang="nl-NL" sz="500" b="0" i="0" dirty="0">
                <a:solidFill>
                  <a:schemeClr val="bg1">
                    <a:lumMod val="50000"/>
                  </a:schemeClr>
                </a:solidFill>
                <a:effectLst/>
                <a:latin typeface="Open Sans" panose="020B0606030504020204" pitchFamily="34" charset="0"/>
              </a:rPr>
              <a:t> / FreeBibleimages.org</a:t>
            </a:r>
            <a:endParaRPr lang="nl-NL" sz="500" dirty="0">
              <a:solidFill>
                <a:schemeClr val="bg1">
                  <a:lumMod val="50000"/>
                </a:schemeClr>
              </a:solidFill>
            </a:endParaRPr>
          </a:p>
        </p:txBody>
      </p:sp>
    </p:spTree>
    <p:extLst>
      <p:ext uri="{BB962C8B-B14F-4D97-AF65-F5344CB8AC3E}">
        <p14:creationId xmlns:p14="http://schemas.microsoft.com/office/powerpoint/2010/main" val="2452342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Jesaja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362389"/>
            <a:ext cx="6507266" cy="2862322"/>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20. In Jesaja 40:3 staat: “Hoor, een stem roept: ‘Baan voor de HEER een weg door de woestijn, effen in de wildernis een pad voor onze God.” Op wie zijn deze profetische woorden van toepassing volgens Matteüs 3:3?</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Jezus</a:t>
            </a:r>
          </a:p>
          <a:p>
            <a:pPr marL="342900" indent="-342900">
              <a:buFontTx/>
              <a:buAutoNum type="alphaLcParenR"/>
            </a:pPr>
            <a:r>
              <a:rPr lang="nl-NL" dirty="0">
                <a:latin typeface="Montserrat" pitchFamily="2" charset="77"/>
                <a:cs typeface="Poppins" pitchFamily="2" charset="77"/>
              </a:rPr>
              <a:t>Johannes de evangelist</a:t>
            </a:r>
          </a:p>
          <a:p>
            <a:pPr marL="342900" indent="-342900">
              <a:buFontTx/>
              <a:buAutoNum type="alphaLcParenR"/>
            </a:pPr>
            <a:r>
              <a:rPr lang="nl-NL" dirty="0">
                <a:latin typeface="Montserrat" pitchFamily="2" charset="77"/>
                <a:cs typeface="Poppins" pitchFamily="2" charset="77"/>
              </a:rPr>
              <a:t>Johannes de doper</a:t>
            </a:r>
          </a:p>
          <a:p>
            <a:pPr marL="342900" indent="-342900">
              <a:buAutoNum type="alphaLcParenR"/>
            </a:pPr>
            <a:r>
              <a:rPr lang="nl-NL" dirty="0">
                <a:latin typeface="Montserrat" pitchFamily="2" charset="77"/>
                <a:cs typeface="Poppins" pitchFamily="2" charset="77"/>
              </a:rPr>
              <a:t>Paulus</a:t>
            </a:r>
          </a:p>
        </p:txBody>
      </p:sp>
      <p:pic>
        <p:nvPicPr>
          <p:cNvPr id="8" name="Picture 2" descr="God brengt zijn volk terug">
            <a:extLst>
              <a:ext uri="{FF2B5EF4-FFF2-40B4-BE49-F238E27FC236}">
                <a16:creationId xmlns:a16="http://schemas.microsoft.com/office/drawing/2014/main" id="{4B5C52A7-1176-2A68-7F6A-D41825ABCE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38982" y="2274586"/>
            <a:ext cx="2930201" cy="362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Jesaja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362389"/>
            <a:ext cx="6507266" cy="2862322"/>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20. In Jesaja 40:3 staat: “Hoor, een stem roept: ‘Baan voor de HEER een weg door de woestijn, effen in de wildernis een pad voor onze God.” Op wie zijn deze profetische woorden van toepassing volgens Matteüs 3:3?</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Jezus</a:t>
            </a:r>
          </a:p>
          <a:p>
            <a:pPr marL="342900" indent="-342900">
              <a:buFontTx/>
              <a:buAutoNum type="alphaLcParenR"/>
            </a:pPr>
            <a:r>
              <a:rPr lang="nl-NL" dirty="0">
                <a:latin typeface="Montserrat" pitchFamily="2" charset="77"/>
                <a:cs typeface="Poppins" pitchFamily="2" charset="77"/>
              </a:rPr>
              <a:t>Johannes de evangelist</a:t>
            </a:r>
          </a:p>
          <a:p>
            <a:pPr marL="342900" indent="-342900">
              <a:buFontTx/>
              <a:buAutoNum type="alphaLcParenR"/>
            </a:pPr>
            <a:r>
              <a:rPr lang="nl-NL" b="1" dirty="0">
                <a:solidFill>
                  <a:srgbClr val="DD6268"/>
                </a:solidFill>
                <a:latin typeface="Montserrat" pitchFamily="2" charset="77"/>
                <a:cs typeface="Poppins" pitchFamily="2" charset="77"/>
              </a:rPr>
              <a:t>Johannes de doper</a:t>
            </a:r>
          </a:p>
          <a:p>
            <a:pPr marL="342900" indent="-342900">
              <a:buAutoNum type="alphaLcParenR"/>
            </a:pPr>
            <a:r>
              <a:rPr lang="nl-NL" dirty="0">
                <a:latin typeface="Montserrat" pitchFamily="2" charset="77"/>
                <a:cs typeface="Poppins" pitchFamily="2" charset="77"/>
              </a:rPr>
              <a:t>Paulus</a:t>
            </a:r>
          </a:p>
        </p:txBody>
      </p:sp>
      <p:pic>
        <p:nvPicPr>
          <p:cNvPr id="8" name="Picture 2" descr="God brengt zijn volk terug">
            <a:extLst>
              <a:ext uri="{FF2B5EF4-FFF2-40B4-BE49-F238E27FC236}">
                <a16:creationId xmlns:a16="http://schemas.microsoft.com/office/drawing/2014/main" id="{4B5C52A7-1176-2A68-7F6A-D41825ABCE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38982" y="2274586"/>
            <a:ext cx="2930201" cy="362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64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005262"/>
                </a:solidFill>
                <a:effectLst/>
                <a:uLnTx/>
                <a:uFillTx/>
                <a:latin typeface="Montserrat" pitchFamily="2" charset="77"/>
                <a:ea typeface="+mn-ea"/>
                <a:cs typeface="Poppins" pitchFamily="2" charset="77"/>
              </a:rPr>
              <a:t>“Roep mij aan, en ik zal je antwoorden, ik zal je grote, wonderlijke dingen bekendmaken, dingen die je volkomen onbekend zijn.” (Jeremia 33:3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50444" y="2683627"/>
            <a:ext cx="6064088" cy="25385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Montserrat" pitchFamily="2" charset="77"/>
                <a:ea typeface="+mn-ea"/>
                <a:cs typeface="Poppins" pitchFamily="2" charset="77"/>
              </a:rPr>
              <a:t>Jeremia was een profeet die een moeilijke boodschap moest brengen: God zou zijn volk vanwege hun ongehoorzaamheid in ballingschap laten gaan. Jeremia lijdt onder het sombere nieuws dat hij moet brengen, maar God geeft hem ook een belofte van herstel.</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prstClr val="white"/>
                </a:solidFill>
                <a:effectLst/>
                <a:uLnTx/>
                <a:uFillTx/>
                <a:latin typeface="Montserrat Medium" panose="00000600000000000000" pitchFamily="2" charset="0"/>
                <a:ea typeface="+mn-ea"/>
                <a:cs typeface="+mn-cs"/>
              </a:rPr>
              <a:t>Jeremia</a:t>
            </a:r>
          </a:p>
        </p:txBody>
      </p:sp>
      <p:pic>
        <p:nvPicPr>
          <p:cNvPr id="14" name="Picture 2" descr="Jeremia treurend over de verwoesting van Jeruzalem">
            <a:extLst>
              <a:ext uri="{FF2B5EF4-FFF2-40B4-BE49-F238E27FC236}">
                <a16:creationId xmlns:a16="http://schemas.microsoft.com/office/drawing/2014/main" id="{785C5281-413A-AA1A-BF3A-0E913B19F00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66380" y="2683627"/>
            <a:ext cx="2690891" cy="341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68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prstClr val="white"/>
                </a:solidFill>
                <a:effectLst/>
                <a:uLnTx/>
                <a:uFillTx/>
                <a:latin typeface="Montserrat Medium" panose="00000600000000000000" pitchFamily="2" charset="0"/>
                <a:ea typeface="+mn-ea"/>
                <a:cs typeface="+mn-cs"/>
              </a:rPr>
              <a:t>Jeremia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064847"/>
            <a:ext cx="1042927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36AFC5"/>
                </a:solidFill>
                <a:effectLst/>
                <a:uLnTx/>
                <a:uFillTx/>
                <a:latin typeface="Montserrat" pitchFamily="2" charset="77"/>
                <a:ea typeface="+mn-ea"/>
                <a:cs typeface="Poppins" pitchFamily="2" charset="77"/>
              </a:rPr>
              <a:t>21. Wat wordt bedoeld met het woord ‘jeremiëren’?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prstClr val="black"/>
              </a:solidFill>
              <a:effectLst/>
              <a:uLnTx/>
              <a:uFillTx/>
              <a:latin typeface="Montserrat" pitchFamily="2" charset="77"/>
              <a:ea typeface="+mn-ea"/>
              <a:cs typeface="Poppins" pitchFamily="2" charset="77"/>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a:ln>
                  <a:noFill/>
                </a:ln>
                <a:solidFill>
                  <a:prstClr val="black"/>
                </a:solidFill>
                <a:effectLst/>
                <a:uLnTx/>
                <a:uFillTx/>
                <a:latin typeface="Montserrat" pitchFamily="2" charset="77"/>
                <a:ea typeface="+mn-ea"/>
                <a:cs typeface="Poppins" pitchFamily="2" charset="77"/>
              </a:rPr>
              <a:t>Profeteren in de stijl van Jeremia</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a:ln>
                  <a:noFill/>
                </a:ln>
                <a:solidFill>
                  <a:prstClr val="black"/>
                </a:solidFill>
                <a:effectLst/>
                <a:uLnTx/>
                <a:uFillTx/>
                <a:latin typeface="Montserrat" pitchFamily="2" charset="77"/>
                <a:ea typeface="+mn-ea"/>
                <a:cs typeface="Poppins" pitchFamily="2" charset="77"/>
              </a:rPr>
              <a:t>Ernstig waarschuwen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a:ln>
                  <a:noFill/>
                </a:ln>
                <a:solidFill>
                  <a:prstClr val="black"/>
                </a:solidFill>
                <a:effectLst/>
                <a:uLnTx/>
                <a:uFillTx/>
                <a:latin typeface="Montserrat" pitchFamily="2" charset="77"/>
                <a:ea typeface="+mn-ea"/>
                <a:cs typeface="Poppins" pitchFamily="2" charset="77"/>
              </a:rPr>
              <a:t>Spreken op luide toon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a:ln>
                  <a:noFill/>
                </a:ln>
                <a:solidFill>
                  <a:prstClr val="black"/>
                </a:solidFill>
                <a:effectLst/>
                <a:uLnTx/>
                <a:uFillTx/>
                <a:latin typeface="Montserrat" pitchFamily="2" charset="77"/>
                <a:ea typeface="+mn-ea"/>
                <a:cs typeface="Poppins" pitchFamily="2" charset="77"/>
              </a:rPr>
              <a:t>Jammeren en weeklagen</a:t>
            </a:r>
          </a:p>
        </p:txBody>
      </p:sp>
    </p:spTree>
    <p:extLst>
      <p:ext uri="{BB962C8B-B14F-4D97-AF65-F5344CB8AC3E}">
        <p14:creationId xmlns:p14="http://schemas.microsoft.com/office/powerpoint/2010/main" val="2402109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prstClr val="white"/>
                </a:solidFill>
                <a:effectLst/>
                <a:uLnTx/>
                <a:uFillTx/>
                <a:latin typeface="Montserrat Medium" panose="00000600000000000000" pitchFamily="2" charset="0"/>
                <a:ea typeface="+mn-ea"/>
                <a:cs typeface="+mn-cs"/>
              </a:rPr>
              <a:t>Jeremia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064847"/>
            <a:ext cx="1042927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6AFC5"/>
                </a:solidFill>
                <a:effectLst/>
                <a:uLnTx/>
                <a:uFillTx/>
                <a:latin typeface="Montserrat" pitchFamily="2" charset="77"/>
                <a:ea typeface="+mn-ea"/>
                <a:cs typeface="Poppins" pitchFamily="2" charset="77"/>
              </a:rPr>
              <a:t>21. Wat wordt bedoeld met het woord ‘jeremiëren’?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Montserrat" pitchFamily="2" charset="77"/>
              <a:ea typeface="+mn-ea"/>
              <a:cs typeface="Poppins" pitchFamily="2" charset="77"/>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Profeteren in de stijl van Jeremia</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Ernstig waarschuwen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Spreken op luide toon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nl-NL" sz="1800" b="1" i="0" u="none" strike="noStrike" kern="1200" cap="none" spc="0" normalizeH="0" baseline="0" noProof="0" dirty="0">
                <a:ln>
                  <a:noFill/>
                </a:ln>
                <a:solidFill>
                  <a:srgbClr val="DD6268"/>
                </a:solidFill>
                <a:effectLst/>
                <a:uLnTx/>
                <a:uFillTx/>
                <a:latin typeface="Montserrat" pitchFamily="2" charset="77"/>
                <a:ea typeface="+mn-ea"/>
                <a:cs typeface="Poppins" pitchFamily="2" charset="77"/>
              </a:rPr>
              <a:t>Jammeren en weeklagen</a:t>
            </a:r>
          </a:p>
        </p:txBody>
      </p:sp>
    </p:spTree>
    <p:extLst>
      <p:ext uri="{BB962C8B-B14F-4D97-AF65-F5344CB8AC3E}">
        <p14:creationId xmlns:p14="http://schemas.microsoft.com/office/powerpoint/2010/main" val="2516504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“Ik besef: mijn enig bezit is de HEER, al mijn hoop is op Hem gevestigd. Goed is de HEER voor wie Hem zoekt en zich op Hem verlaat.” (Klaagliederen 3:24-25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096000" y="2608261"/>
            <a:ext cx="5015464" cy="2954014"/>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De naam maakt het al duidelijk: dit is geen vrolijk boek. Maar het leven is soms ook moeilijk, zwaar en verdrietig. Dat was destijds zo, dat is nog zo. In de Bijbel is ruimte voor verdriet en wanhoop. Het verdriet in dit boek wordt veroorzaakt door de verwoesting van Jeruzalem.</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Klaagliederen</a:t>
            </a:r>
          </a:p>
        </p:txBody>
      </p:sp>
      <p:pic>
        <p:nvPicPr>
          <p:cNvPr id="19458" name="Picture 2" descr="Hanna is verdrietig">
            <a:extLst>
              <a:ext uri="{FF2B5EF4-FFF2-40B4-BE49-F238E27FC236}">
                <a16:creationId xmlns:a16="http://schemas.microsoft.com/office/drawing/2014/main" id="{04B5CE3B-662E-4E5E-3028-1C0AD83CED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1445" y="2555204"/>
            <a:ext cx="3531121" cy="395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2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407976"/>
            <a:ext cx="10326240"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‘Ik wil een verbond sluiten. Voor de ogen van heel je volk zal Ik zulke wonderbaarlijke daden verrichten als er onder geen enkel volk op aarde ooit verricht zijn…’ (Exodus 34:10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7" y="2745652"/>
            <a:ext cx="4947164"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Exodus betekent ‘uittocht’. Dit boek vertelt hoe de Hebreeën – die als slaven moeten werken in Egypte – met Gods hulp en onder leiding van Mozes en </a:t>
            </a:r>
            <a:r>
              <a:rPr lang="nl-NL" dirty="0" err="1">
                <a:latin typeface="Montserrat" pitchFamily="2" charset="77"/>
                <a:cs typeface="Poppins" pitchFamily="2" charset="77"/>
              </a:rPr>
              <a:t>Aäron</a:t>
            </a:r>
            <a:r>
              <a:rPr lang="nl-NL" dirty="0">
                <a:latin typeface="Montserrat" pitchFamily="2" charset="77"/>
                <a:cs typeface="Poppins" pitchFamily="2" charset="77"/>
              </a:rPr>
              <a:t> dwars door de zee en de woestijn vluchten naar het beloofde land: Kanaän.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Exodus</a:t>
            </a:r>
          </a:p>
        </p:txBody>
      </p:sp>
      <p:pic>
        <p:nvPicPr>
          <p:cNvPr id="5122" name="Picture 2" descr="De Israëlieten gaan weg uit Egypte">
            <a:extLst>
              <a:ext uri="{FF2B5EF4-FFF2-40B4-BE49-F238E27FC236}">
                <a16:creationId xmlns:a16="http://schemas.microsoft.com/office/drawing/2014/main" id="{9860F831-F43C-1FA2-5F58-348F7B5606D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6333" y="2789621"/>
            <a:ext cx="5069844" cy="370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64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Klaagliederen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127759"/>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22. Welk van deze vier positief klinkende teksten is afkomstig uit dit sombere boek?</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Elke morgen schenkt Hij nieuwe weldaden. – Veelvuldig blijkt uw trouw!</a:t>
            </a:r>
          </a:p>
          <a:p>
            <a:pPr marL="342900" indent="-342900">
              <a:buFontTx/>
              <a:buAutoNum type="alphaLcParenR"/>
            </a:pPr>
            <a:r>
              <a:rPr lang="nl-NL">
                <a:latin typeface="Montserrat" pitchFamily="2" charset="77"/>
                <a:cs typeface="Poppins" pitchFamily="2" charset="77"/>
              </a:rPr>
              <a:t>De HEER is mijn kracht en mijn schild, op Hem vertrouwde mijn hart </a:t>
            </a:r>
          </a:p>
          <a:p>
            <a:pPr marL="342900" indent="-342900">
              <a:buFontTx/>
              <a:buAutoNum type="alphaLcParenR"/>
            </a:pPr>
            <a:r>
              <a:rPr lang="nl-NL">
                <a:latin typeface="Montserrat" pitchFamily="2" charset="77"/>
                <a:cs typeface="Poppins" pitchFamily="2" charset="77"/>
              </a:rPr>
              <a:t>Mijn ziel zal voor U zingen en niet zwijgen. HEER , mijn God, U wil ik eeuwig loven.</a:t>
            </a:r>
          </a:p>
          <a:p>
            <a:pPr marL="342900" indent="-342900">
              <a:buAutoNum type="alphaLcParenR"/>
            </a:pPr>
            <a:r>
              <a:rPr lang="nl-NL">
                <a:latin typeface="Montserrat" pitchFamily="2" charset="77"/>
                <a:cs typeface="Poppins" pitchFamily="2" charset="77"/>
              </a:rPr>
              <a:t>Ik wil vrolijk zijn, voor U juichen, uw naam bezingen</a:t>
            </a:r>
          </a:p>
        </p:txBody>
      </p:sp>
    </p:spTree>
    <p:extLst>
      <p:ext uri="{BB962C8B-B14F-4D97-AF65-F5344CB8AC3E}">
        <p14:creationId xmlns:p14="http://schemas.microsoft.com/office/powerpoint/2010/main" val="1781913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Klaagliederen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127759"/>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22. Welk van deze vier positief klinkende teksten is afkomstig uit dit sombere boek?</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pitchFamily="2" charset="77"/>
                <a:cs typeface="Poppins" pitchFamily="2" charset="77"/>
              </a:rPr>
              <a:t>Elke morgen schenkt Hij nieuwe weldaden. – Veelvuldig blijkt uw trouw!</a:t>
            </a:r>
          </a:p>
          <a:p>
            <a:pPr marL="342900" indent="-342900">
              <a:buFontTx/>
              <a:buAutoNum type="alphaLcParenR"/>
            </a:pPr>
            <a:r>
              <a:rPr lang="nl-NL" dirty="0">
                <a:latin typeface="Montserrat" pitchFamily="2" charset="77"/>
                <a:cs typeface="Poppins" pitchFamily="2" charset="77"/>
              </a:rPr>
              <a:t>De HEER is mijn kracht en mijn schild, op Hem vertrouwde mijn hart </a:t>
            </a:r>
          </a:p>
          <a:p>
            <a:pPr marL="342900" indent="-342900">
              <a:buFontTx/>
              <a:buAutoNum type="alphaLcParenR"/>
            </a:pPr>
            <a:r>
              <a:rPr lang="nl-NL" dirty="0">
                <a:latin typeface="Montserrat" pitchFamily="2" charset="77"/>
                <a:cs typeface="Poppins" pitchFamily="2" charset="77"/>
              </a:rPr>
              <a:t>Mijn ziel zal voor U zingen en niet zwijgen. HEER , mijn God, U wil ik eeuwig loven.</a:t>
            </a:r>
          </a:p>
          <a:p>
            <a:pPr marL="342900" indent="-342900">
              <a:buAutoNum type="alphaLcParenR"/>
            </a:pPr>
            <a:r>
              <a:rPr lang="nl-NL" dirty="0">
                <a:latin typeface="Montserrat" pitchFamily="2" charset="77"/>
                <a:cs typeface="Poppins" pitchFamily="2" charset="77"/>
              </a:rPr>
              <a:t>Ik wil vrolijk zijn, voor U juichen, uw naam bezingen</a:t>
            </a:r>
          </a:p>
        </p:txBody>
      </p:sp>
    </p:spTree>
    <p:extLst>
      <p:ext uri="{BB962C8B-B14F-4D97-AF65-F5344CB8AC3E}">
        <p14:creationId xmlns:p14="http://schemas.microsoft.com/office/powerpoint/2010/main" val="936126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569660"/>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“‘Mensenkind, Ik stuur jou naar de Israëlieten, naar dat weerspannige volk dat tegen Mij in opstand is gekomen. Tot op de dag van vandaag verzetten ze zich tegen Mij, zoals ook hun voorouders hebben gedaan.” (Ezechiël 2:3-4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55571" y="2941184"/>
            <a:ext cx="5902495"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De profeet Ezechiël trad op in een onrustige tijd vol oorlog en geweld. Het boek gaat over de ondergang en vernietiging van Juda, maar ook over de belofte van terugkeer en herstel. Bij dat herstel hoort de herbouw van de tempel en het herstel van Israël.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Ezechiël</a:t>
            </a:r>
          </a:p>
        </p:txBody>
      </p:sp>
      <p:pic>
        <p:nvPicPr>
          <p:cNvPr id="14" name="Picture 2" descr="God spoke to the prophet Ezekiel in visions and gave him messages to tell the rebellious Jews who had been captured by the Babylonians and taken to Babylon. God’s people were scattered and many had lost all hope of ever returning to their own land. They thought God had cut them off forever. – Slide 1">
            <a:extLst>
              <a:ext uri="{FF2B5EF4-FFF2-40B4-BE49-F238E27FC236}">
                <a16:creationId xmlns:a16="http://schemas.microsoft.com/office/drawing/2014/main" id="{DEFC9BA3-1A6E-6ECC-610F-9E24C057A44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26191" y="2933004"/>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ECE3F388-E704-DAED-40C9-D582745AB0E4}"/>
              </a:ext>
            </a:extLst>
          </p:cNvPr>
          <p:cNvSpPr txBox="1"/>
          <p:nvPr/>
        </p:nvSpPr>
        <p:spPr>
          <a:xfrm>
            <a:off x="1175054" y="6223840"/>
            <a:ext cx="4896830" cy="169277"/>
          </a:xfrm>
          <a:prstGeom prst="rect">
            <a:avLst/>
          </a:prstGeom>
          <a:noFill/>
        </p:spPr>
        <p:txBody>
          <a:bodyPr wrap="square" rtlCol="0">
            <a:spAutoFit/>
          </a:bodyPr>
          <a:lstStyle/>
          <a:p>
            <a:r>
              <a:rPr lang="nl-NL" sz="500" b="0" i="0" dirty="0" err="1">
                <a:solidFill>
                  <a:schemeClr val="bg1">
                    <a:lumMod val="65000"/>
                  </a:schemeClr>
                </a:solidFill>
                <a:effectLst/>
                <a:latin typeface="Open Sans" panose="020B0606030504020204" pitchFamily="34" charset="0"/>
              </a:rPr>
              <a:t>Sweet</a:t>
            </a:r>
            <a:r>
              <a:rPr lang="nl-NL" sz="500" b="0" i="0" dirty="0">
                <a:solidFill>
                  <a:schemeClr val="bg1">
                    <a:lumMod val="65000"/>
                  </a:schemeClr>
                </a:solidFill>
                <a:effectLst/>
                <a:latin typeface="Open Sans" panose="020B0606030504020204" pitchFamily="34" charset="0"/>
              </a:rPr>
              <a:t> Publishing / FreeBibleimages.org</a:t>
            </a:r>
            <a:endParaRPr lang="nl-NL" sz="500" dirty="0">
              <a:solidFill>
                <a:schemeClr val="bg1">
                  <a:lumMod val="65000"/>
                </a:schemeClr>
              </a:solidFill>
            </a:endParaRPr>
          </a:p>
        </p:txBody>
      </p:sp>
    </p:spTree>
    <p:extLst>
      <p:ext uri="{BB962C8B-B14F-4D97-AF65-F5344CB8AC3E}">
        <p14:creationId xmlns:p14="http://schemas.microsoft.com/office/powerpoint/2010/main" val="3169139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Ezechiël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84270" y="2064003"/>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23. Welk van onderstaande vragen komt uit het boek Ezechiël?</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Is jouw arm zo sterk als die van God, heb jij zo’n donderstem als Hij?</a:t>
            </a:r>
          </a:p>
          <a:p>
            <a:pPr marL="342900" indent="-342900">
              <a:buFontTx/>
              <a:buAutoNum type="alphaLcParenR"/>
            </a:pPr>
            <a:r>
              <a:rPr lang="nl-NL">
                <a:latin typeface="Montserrat" pitchFamily="2" charset="77"/>
                <a:cs typeface="Poppins" pitchFamily="2" charset="77"/>
              </a:rPr>
              <a:t>Welk voordeel heeft de mens van alles wat hij met zijn gezwoeg tot stand brengt?</a:t>
            </a:r>
          </a:p>
          <a:p>
            <a:pPr marL="342900" indent="-342900">
              <a:buFontTx/>
              <a:buAutoNum type="alphaLcParenR"/>
            </a:pPr>
            <a:r>
              <a:rPr lang="nl-NL">
                <a:latin typeface="Montserrat" pitchFamily="2" charset="77"/>
                <a:cs typeface="Poppins" pitchFamily="2" charset="77"/>
              </a:rPr>
              <a:t>Waarom, HEER, verstoot U mij en verbergt U voor mij uw gelaat?</a:t>
            </a:r>
          </a:p>
          <a:p>
            <a:pPr marL="342900" indent="-342900">
              <a:buFontTx/>
              <a:buAutoNum type="alphaLcParenR"/>
            </a:pPr>
            <a:r>
              <a:rPr lang="nl-NL">
                <a:latin typeface="Montserrat" pitchFamily="2" charset="77"/>
                <a:cs typeface="Poppins" pitchFamily="2" charset="77"/>
              </a:rPr>
              <a:t>Kunnen deze beenderen weer tot leven komen?</a:t>
            </a:r>
          </a:p>
        </p:txBody>
      </p:sp>
    </p:spTree>
    <p:extLst>
      <p:ext uri="{BB962C8B-B14F-4D97-AF65-F5344CB8AC3E}">
        <p14:creationId xmlns:p14="http://schemas.microsoft.com/office/powerpoint/2010/main" val="15318555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Ezechiël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84270" y="2064003"/>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23. Welk van onderstaande vragen komt uit het boek Ezechiël?</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Is jouw arm zo sterk als die van God, heb jij zo’n donderstem als Hij?</a:t>
            </a:r>
          </a:p>
          <a:p>
            <a:pPr marL="342900" indent="-342900">
              <a:buFontTx/>
              <a:buAutoNum type="alphaLcParenR"/>
            </a:pPr>
            <a:r>
              <a:rPr lang="nl-NL" dirty="0">
                <a:latin typeface="Montserrat" pitchFamily="2" charset="77"/>
                <a:cs typeface="Poppins" pitchFamily="2" charset="77"/>
              </a:rPr>
              <a:t>Welk voordeel heeft de mens van alles wat hij met zijn gezwoeg tot stand brengt?</a:t>
            </a:r>
          </a:p>
          <a:p>
            <a:pPr marL="342900" indent="-342900">
              <a:buFontTx/>
              <a:buAutoNum type="alphaLcParenR"/>
            </a:pPr>
            <a:r>
              <a:rPr lang="nl-NL" dirty="0">
                <a:latin typeface="Montserrat" pitchFamily="2" charset="77"/>
                <a:cs typeface="Poppins" pitchFamily="2" charset="77"/>
              </a:rPr>
              <a:t>Waarom, HEER, verstoot U mij en verbergt U voor mij uw gelaat?</a:t>
            </a:r>
          </a:p>
          <a:p>
            <a:pPr marL="342900" indent="-342900">
              <a:buFontTx/>
              <a:buAutoNum type="alphaLcParenR"/>
            </a:pPr>
            <a:r>
              <a:rPr lang="nl-NL" b="1" dirty="0">
                <a:solidFill>
                  <a:srgbClr val="DD6268"/>
                </a:solidFill>
                <a:latin typeface="Montserrat" pitchFamily="2" charset="77"/>
                <a:cs typeface="Poppins" pitchFamily="2" charset="77"/>
              </a:rPr>
              <a:t>Kunnen deze beenderen weer tot leven komen?</a:t>
            </a:r>
          </a:p>
        </p:txBody>
      </p:sp>
    </p:spTree>
    <p:extLst>
      <p:ext uri="{BB962C8B-B14F-4D97-AF65-F5344CB8AC3E}">
        <p14:creationId xmlns:p14="http://schemas.microsoft.com/office/powerpoint/2010/main" val="3899292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429271" cy="1938992"/>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“Als de God die wij vereren in staat is ons te redden uit een brandende oven en uit uw handen, dan zal Hij ons redden. Zo niet, weet dan, majesteit, dat wij uw goden niet vereren, noch buigen voor het gouden beeld dat u hebt opgericht.” </a:t>
            </a:r>
          </a:p>
          <a:p>
            <a:r>
              <a:rPr lang="nl-NL" sz="2400" b="1">
                <a:solidFill>
                  <a:srgbClr val="005262"/>
                </a:solidFill>
                <a:latin typeface="Montserrat" pitchFamily="2" charset="77"/>
                <a:cs typeface="Poppins" pitchFamily="2" charset="77"/>
              </a:rPr>
              <a:t>(Daniël 3:16-18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3250338"/>
            <a:ext cx="4947165"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Daniël is een van de getalenteerde jonge Joodse mannen die in Babylonië zijn beland. Koning </a:t>
            </a:r>
            <a:r>
              <a:rPr lang="nl-NL" dirty="0" err="1">
                <a:latin typeface="Montserrat"/>
                <a:cs typeface="Poppins"/>
              </a:rPr>
              <a:t>Nebukadnessar</a:t>
            </a:r>
            <a:r>
              <a:rPr lang="nl-NL" dirty="0">
                <a:latin typeface="Montserrat"/>
                <a:cs typeface="Poppins"/>
              </a:rPr>
              <a:t> geeft hun een opleiding in de taal en boeken van zijn geleerden. De vrienden houden zich aan de regels, maar niet als deze tegen Gods geboden ingaan.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Daniël</a:t>
            </a:r>
          </a:p>
        </p:txBody>
      </p:sp>
      <p:pic>
        <p:nvPicPr>
          <p:cNvPr id="2050" name="Picture 2" descr="Daniël bij koning Darius">
            <a:extLst>
              <a:ext uri="{FF2B5EF4-FFF2-40B4-BE49-F238E27FC236}">
                <a16:creationId xmlns:a16="http://schemas.microsoft.com/office/drawing/2014/main" id="{068BC4C8-F21D-1CE9-C526-83F10DA6117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2928" y="3356257"/>
            <a:ext cx="4976321" cy="276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06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Daniël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121803"/>
            <a:ext cx="6654636" cy="3416320"/>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24. Wanneer stemden Daniël, </a:t>
            </a:r>
            <a:r>
              <a:rPr lang="nl-NL" b="1" dirty="0" err="1">
                <a:solidFill>
                  <a:srgbClr val="36AFC5"/>
                </a:solidFill>
                <a:latin typeface="Montserrat" pitchFamily="2" charset="77"/>
                <a:cs typeface="Poppins" pitchFamily="2" charset="77"/>
              </a:rPr>
              <a:t>Chananja</a:t>
            </a:r>
            <a:r>
              <a:rPr lang="nl-NL" b="1" dirty="0">
                <a:solidFill>
                  <a:srgbClr val="36AFC5"/>
                </a:solidFill>
                <a:latin typeface="Montserrat" pitchFamily="2" charset="77"/>
                <a:cs typeface="Poppins" pitchFamily="2" charset="77"/>
              </a:rPr>
              <a:t>, </a:t>
            </a:r>
            <a:r>
              <a:rPr lang="nl-NL" b="1" dirty="0" err="1">
                <a:solidFill>
                  <a:srgbClr val="36AFC5"/>
                </a:solidFill>
                <a:latin typeface="Montserrat" pitchFamily="2" charset="77"/>
                <a:cs typeface="Poppins" pitchFamily="2" charset="77"/>
              </a:rPr>
              <a:t>Misaël</a:t>
            </a:r>
            <a:r>
              <a:rPr lang="nl-NL" b="1" dirty="0">
                <a:solidFill>
                  <a:srgbClr val="36AFC5"/>
                </a:solidFill>
                <a:latin typeface="Montserrat" pitchFamily="2" charset="77"/>
                <a:cs typeface="Poppins" pitchFamily="2" charset="77"/>
              </a:rPr>
              <a:t> en </a:t>
            </a:r>
            <a:r>
              <a:rPr lang="nl-NL" b="1" dirty="0" err="1">
                <a:solidFill>
                  <a:srgbClr val="36AFC5"/>
                </a:solidFill>
                <a:latin typeface="Montserrat" pitchFamily="2" charset="77"/>
                <a:cs typeface="Poppins" pitchFamily="2" charset="77"/>
              </a:rPr>
              <a:t>Azarja</a:t>
            </a:r>
            <a:r>
              <a:rPr lang="nl-NL" b="1" dirty="0">
                <a:solidFill>
                  <a:srgbClr val="36AFC5"/>
                </a:solidFill>
                <a:latin typeface="Montserrat" pitchFamily="2" charset="77"/>
                <a:cs typeface="Poppins" pitchFamily="2" charset="77"/>
              </a:rPr>
              <a:t> voor het eerst niet in met een opdracht van koning </a:t>
            </a:r>
            <a:r>
              <a:rPr lang="nl-NL" b="1" dirty="0" err="1">
                <a:solidFill>
                  <a:srgbClr val="36AFC5"/>
                </a:solidFill>
                <a:latin typeface="Montserrat" pitchFamily="2" charset="77"/>
                <a:cs typeface="Poppins" pitchFamily="2" charset="77"/>
              </a:rPr>
              <a:t>Nebukadnessar</a:t>
            </a:r>
            <a:r>
              <a:rPr lang="nl-NL" b="1" dirty="0">
                <a:solidFill>
                  <a:srgbClr val="36AFC5"/>
                </a:solidFill>
                <a:latin typeface="Montserrat" pitchFamily="2" charset="77"/>
                <a:cs typeface="Poppins" pitchFamily="2" charset="77"/>
              </a:rPr>
              <a:t>?</a:t>
            </a:r>
          </a:p>
          <a:p>
            <a:endParaRPr lang="nl-NL" b="1" dirty="0">
              <a:solidFill>
                <a:srgbClr val="36AFC5"/>
              </a:solidFill>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Ze namen de nieuwe Babylonische namen die de koning hun gaf niet aan</a:t>
            </a:r>
          </a:p>
          <a:p>
            <a:pPr marL="342900" indent="-342900">
              <a:buFontTx/>
              <a:buAutoNum type="alphaLcParenR"/>
            </a:pPr>
            <a:r>
              <a:rPr lang="nl-NL" dirty="0">
                <a:latin typeface="Montserrat" pitchFamily="2" charset="77"/>
                <a:cs typeface="Poppins" pitchFamily="2" charset="77"/>
              </a:rPr>
              <a:t>Ze verzochten om niet te hoeven eten en drinken van de koninklijke tafel</a:t>
            </a:r>
          </a:p>
          <a:p>
            <a:pPr marL="342900" indent="-342900">
              <a:buFontTx/>
              <a:buAutoNum type="alphaLcParenR"/>
            </a:pPr>
            <a:r>
              <a:rPr lang="nl-NL" dirty="0">
                <a:latin typeface="Montserrat" pitchFamily="2" charset="77"/>
                <a:cs typeface="Poppins" pitchFamily="2" charset="77"/>
              </a:rPr>
              <a:t>Ze weigerden beslist om te buigen voor Nebukadnessars gouden beeld</a:t>
            </a:r>
          </a:p>
          <a:p>
            <a:pPr marL="342900" indent="-342900">
              <a:buFontTx/>
              <a:buAutoNum type="alphaLcParenR"/>
            </a:pPr>
            <a:r>
              <a:rPr lang="nl-NL" dirty="0">
                <a:latin typeface="Montserrat" pitchFamily="2" charset="77"/>
                <a:cs typeface="Poppins" pitchFamily="2" charset="77"/>
              </a:rPr>
              <a:t>Ze besloten de angstdromen van de koning niet uit te leggen</a:t>
            </a:r>
          </a:p>
        </p:txBody>
      </p:sp>
    </p:spTree>
    <p:extLst>
      <p:ext uri="{BB962C8B-B14F-4D97-AF65-F5344CB8AC3E}">
        <p14:creationId xmlns:p14="http://schemas.microsoft.com/office/powerpoint/2010/main" val="3160848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Daniël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121803"/>
            <a:ext cx="6654636" cy="3416320"/>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24. Wanneer stemden Daniël, </a:t>
            </a:r>
            <a:r>
              <a:rPr lang="nl-NL" b="1" dirty="0" err="1">
                <a:solidFill>
                  <a:srgbClr val="36AFC5"/>
                </a:solidFill>
                <a:latin typeface="Montserrat" pitchFamily="2" charset="77"/>
                <a:cs typeface="Poppins" pitchFamily="2" charset="77"/>
              </a:rPr>
              <a:t>Chananja</a:t>
            </a:r>
            <a:r>
              <a:rPr lang="nl-NL" b="1" dirty="0">
                <a:solidFill>
                  <a:srgbClr val="36AFC5"/>
                </a:solidFill>
                <a:latin typeface="Montserrat" pitchFamily="2" charset="77"/>
                <a:cs typeface="Poppins" pitchFamily="2" charset="77"/>
              </a:rPr>
              <a:t>, </a:t>
            </a:r>
            <a:r>
              <a:rPr lang="nl-NL" b="1" dirty="0" err="1">
                <a:solidFill>
                  <a:srgbClr val="36AFC5"/>
                </a:solidFill>
                <a:latin typeface="Montserrat" pitchFamily="2" charset="77"/>
                <a:cs typeface="Poppins" pitchFamily="2" charset="77"/>
              </a:rPr>
              <a:t>Misaël</a:t>
            </a:r>
            <a:r>
              <a:rPr lang="nl-NL" b="1" dirty="0">
                <a:solidFill>
                  <a:srgbClr val="36AFC5"/>
                </a:solidFill>
                <a:latin typeface="Montserrat" pitchFamily="2" charset="77"/>
                <a:cs typeface="Poppins" pitchFamily="2" charset="77"/>
              </a:rPr>
              <a:t> en </a:t>
            </a:r>
            <a:r>
              <a:rPr lang="nl-NL" b="1" dirty="0" err="1">
                <a:solidFill>
                  <a:srgbClr val="36AFC5"/>
                </a:solidFill>
                <a:latin typeface="Montserrat" pitchFamily="2" charset="77"/>
                <a:cs typeface="Poppins" pitchFamily="2" charset="77"/>
              </a:rPr>
              <a:t>Azarja</a:t>
            </a:r>
            <a:r>
              <a:rPr lang="nl-NL" b="1" dirty="0">
                <a:solidFill>
                  <a:srgbClr val="36AFC5"/>
                </a:solidFill>
                <a:latin typeface="Montserrat" pitchFamily="2" charset="77"/>
                <a:cs typeface="Poppins" pitchFamily="2" charset="77"/>
              </a:rPr>
              <a:t> voor het eerst niet in met een opdracht van koning </a:t>
            </a:r>
            <a:r>
              <a:rPr lang="nl-NL" b="1" dirty="0" err="1">
                <a:solidFill>
                  <a:srgbClr val="36AFC5"/>
                </a:solidFill>
                <a:latin typeface="Montserrat" pitchFamily="2" charset="77"/>
                <a:cs typeface="Poppins" pitchFamily="2" charset="77"/>
              </a:rPr>
              <a:t>Nebukadnessar</a:t>
            </a:r>
            <a:r>
              <a:rPr lang="nl-NL" b="1" dirty="0">
                <a:solidFill>
                  <a:srgbClr val="36AFC5"/>
                </a:solidFill>
                <a:latin typeface="Montserrat" pitchFamily="2" charset="77"/>
                <a:cs typeface="Poppins" pitchFamily="2" charset="77"/>
              </a:rPr>
              <a:t>?</a:t>
            </a:r>
          </a:p>
          <a:p>
            <a:endParaRPr lang="nl-NL" b="1" dirty="0">
              <a:solidFill>
                <a:srgbClr val="36AFC5"/>
              </a:solidFill>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Ze namen de nieuwe Babylonische namen die de koning hun gaf niet aan</a:t>
            </a:r>
          </a:p>
          <a:p>
            <a:pPr marL="342900" indent="-342900">
              <a:buFontTx/>
              <a:buAutoNum type="alphaLcParenR"/>
            </a:pPr>
            <a:r>
              <a:rPr lang="nl-NL" b="1" dirty="0">
                <a:solidFill>
                  <a:srgbClr val="DD6268"/>
                </a:solidFill>
                <a:latin typeface="Montserrat" pitchFamily="2" charset="77"/>
                <a:cs typeface="Poppins" pitchFamily="2" charset="77"/>
              </a:rPr>
              <a:t>Ze verzochten om niet te hoeven eten en drinken van de koninklijke tafel</a:t>
            </a:r>
          </a:p>
          <a:p>
            <a:pPr marL="342900" indent="-342900">
              <a:buFontTx/>
              <a:buAutoNum type="alphaLcParenR"/>
            </a:pPr>
            <a:r>
              <a:rPr lang="nl-NL" dirty="0">
                <a:latin typeface="Montserrat" pitchFamily="2" charset="77"/>
                <a:cs typeface="Poppins" pitchFamily="2" charset="77"/>
              </a:rPr>
              <a:t>Ze weigerden beslist om te buigen voor Nebukadnessars gouden beeld</a:t>
            </a:r>
          </a:p>
          <a:p>
            <a:pPr marL="342900" indent="-342900">
              <a:buFontTx/>
              <a:buAutoNum type="alphaLcParenR"/>
            </a:pPr>
            <a:r>
              <a:rPr lang="nl-NL" dirty="0">
                <a:latin typeface="Montserrat" pitchFamily="2" charset="77"/>
                <a:cs typeface="Poppins" pitchFamily="2" charset="77"/>
              </a:rPr>
              <a:t>Ze besloten de angstdromen van de koning niet uit te leggen</a:t>
            </a:r>
          </a:p>
        </p:txBody>
      </p:sp>
      <p:pic>
        <p:nvPicPr>
          <p:cNvPr id="23554" name="Picture 2" descr="Groente en water">
            <a:extLst>
              <a:ext uri="{FF2B5EF4-FFF2-40B4-BE49-F238E27FC236}">
                <a16:creationId xmlns:a16="http://schemas.microsoft.com/office/drawing/2014/main" id="{574A02B6-5E9F-E3EA-A818-11BEEEA1264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82546" y="2121803"/>
            <a:ext cx="3717013" cy="393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8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830997"/>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“Want liefde wil Ik, geen offers; met God vertrouwd zijn is meer waard dan enig offer.” (Hosea 6:6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50444" y="2162073"/>
            <a:ext cx="5723215" cy="2538515"/>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Hosea was een profeet die leefde in een tijd van ongehoorzaamheid en afgoderij. Hij wijst Israël op Gods trouw en liefde, terwijl zij Hem op hun beurt ontrouw zijn. God wil dat zijn liefde wordt beantwoord, dat zijn volk weet wie Hij is en wat Hij van  hen vraagt.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Hosea</a:t>
            </a:r>
          </a:p>
        </p:txBody>
      </p:sp>
      <p:sp>
        <p:nvSpPr>
          <p:cNvPr id="14" name="Tekstvak 13">
            <a:extLst>
              <a:ext uri="{FF2B5EF4-FFF2-40B4-BE49-F238E27FC236}">
                <a16:creationId xmlns:a16="http://schemas.microsoft.com/office/drawing/2014/main" id="{12A6380D-D21A-705C-2829-B69189AA25B5}"/>
              </a:ext>
            </a:extLst>
          </p:cNvPr>
          <p:cNvSpPr txBox="1"/>
          <p:nvPr/>
        </p:nvSpPr>
        <p:spPr>
          <a:xfrm>
            <a:off x="6822258" y="5780841"/>
            <a:ext cx="4896830" cy="169277"/>
          </a:xfrm>
          <a:prstGeom prst="rect">
            <a:avLst/>
          </a:prstGeom>
          <a:noFill/>
        </p:spPr>
        <p:txBody>
          <a:bodyPr wrap="square" rtlCol="0">
            <a:spAutoFit/>
          </a:bodyPr>
          <a:lstStyle/>
          <a:p>
            <a:r>
              <a:rPr lang="nl-NL" sz="500" b="0" i="0" dirty="0">
                <a:solidFill>
                  <a:schemeClr val="bg1">
                    <a:lumMod val="65000"/>
                  </a:schemeClr>
                </a:solidFill>
                <a:effectLst/>
                <a:latin typeface="Open Sans" panose="020B0606030504020204" pitchFamily="34" charset="0"/>
              </a:rPr>
              <a:t>Hosea – James </a:t>
            </a:r>
            <a:r>
              <a:rPr lang="nl-NL" sz="500" b="0" i="0" dirty="0" err="1">
                <a:solidFill>
                  <a:schemeClr val="bg1">
                    <a:lumMod val="65000"/>
                  </a:schemeClr>
                </a:solidFill>
                <a:effectLst/>
                <a:latin typeface="Open Sans" panose="020B0606030504020204" pitchFamily="34" charset="0"/>
              </a:rPr>
              <a:t>Tissot</a:t>
            </a:r>
            <a:r>
              <a:rPr lang="nl-NL" sz="500" b="0" i="0" dirty="0">
                <a:solidFill>
                  <a:schemeClr val="bg1">
                    <a:lumMod val="65000"/>
                  </a:schemeClr>
                </a:solidFill>
                <a:effectLst/>
                <a:latin typeface="Open Sans" panose="020B0606030504020204" pitchFamily="34" charset="0"/>
              </a:rPr>
              <a:t> FreeBibleimages.org</a:t>
            </a:r>
            <a:endParaRPr lang="nl-NL" sz="500" dirty="0">
              <a:solidFill>
                <a:schemeClr val="bg1">
                  <a:lumMod val="65000"/>
                </a:schemeClr>
              </a:solidFill>
            </a:endParaRPr>
          </a:p>
        </p:txBody>
      </p:sp>
      <p:pic>
        <p:nvPicPr>
          <p:cNvPr id="30722" name="Picture 2" descr="Hosea prophesied during the reigns of Uzziah (787-734BC), Jotham (750-730BC), Ahaz (731-715BC), and Hezekiah (715-686BC) of Judah, and of Jeroboam II of Israel (791-750BC). &lt;br/&gt;Hosea’s prophecies are directed primarily against the Northern Kingdom of Israel who had allied with Assyria. – Slide 2">
            <a:extLst>
              <a:ext uri="{FF2B5EF4-FFF2-40B4-BE49-F238E27FC236}">
                <a16:creationId xmlns:a16="http://schemas.microsoft.com/office/drawing/2014/main" id="{C1F96EB5-5501-45D8-AD51-2513A3AAF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659" y="2256957"/>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77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Hosea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94875" y="2602946"/>
            <a:ext cx="10483232"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25. Welke merkwaardige opdracht krijgt Hosea van God?</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Hij moet met een ijzeren juk door de straten van Jeruzalem lopen als beeld van Gods vaststaande oordeel</a:t>
            </a:r>
          </a:p>
          <a:p>
            <a:pPr marL="342900" indent="-342900">
              <a:buFontTx/>
              <a:buAutoNum type="alphaLcParenR"/>
            </a:pPr>
            <a:r>
              <a:rPr lang="nl-NL">
                <a:latin typeface="Montserrat" pitchFamily="2" charset="77"/>
                <a:cs typeface="Poppins" pitchFamily="2" charset="77"/>
              </a:rPr>
              <a:t>Hij moet trouwen met een overspelige vrouw als beeld van de ontrouw van Gods volk</a:t>
            </a:r>
          </a:p>
          <a:p>
            <a:pPr marL="342900" indent="-342900">
              <a:buFontTx/>
              <a:buAutoNum type="alphaLcParenR"/>
            </a:pPr>
            <a:r>
              <a:rPr lang="nl-NL">
                <a:latin typeface="Montserrat" pitchFamily="2" charset="77"/>
                <a:cs typeface="Poppins" pitchFamily="2" charset="77"/>
              </a:rPr>
              <a:t>Hij moet een kruik kopen en stukgooien als beeld van Gods vernietigende oordeel</a:t>
            </a:r>
          </a:p>
          <a:p>
            <a:pPr marL="342900" indent="-342900">
              <a:buFontTx/>
              <a:buAutoNum type="alphaLcParenR"/>
            </a:pPr>
            <a:r>
              <a:rPr lang="nl-NL">
                <a:latin typeface="Montserrat" pitchFamily="2" charset="77"/>
                <a:cs typeface="Poppins" pitchFamily="2" charset="77"/>
              </a:rPr>
              <a:t>Hij moet een wit hemd kopen en het verstoppen in een gat in de rotsen bij de rivier</a:t>
            </a:r>
          </a:p>
        </p:txBody>
      </p:sp>
    </p:spTree>
    <p:extLst>
      <p:ext uri="{BB962C8B-B14F-4D97-AF65-F5344CB8AC3E}">
        <p14:creationId xmlns:p14="http://schemas.microsoft.com/office/powerpoint/2010/main" val="52879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Exodus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558639"/>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2. Mozes ontving de Tien Geboden van God op de berg</a:t>
            </a:r>
          </a:p>
          <a:p>
            <a:endParaRPr lang="nl-NL" b="1" dirty="0">
              <a:latin typeface="Montserrat" pitchFamily="2" charset="77"/>
              <a:cs typeface="Poppins" pitchFamily="2" charset="77"/>
            </a:endParaRPr>
          </a:p>
          <a:p>
            <a:pPr marL="342900" indent="-342900">
              <a:buAutoNum type="alphaLcParenR"/>
            </a:pPr>
            <a:r>
              <a:rPr lang="nl-NL" dirty="0" err="1">
                <a:latin typeface="Montserrat"/>
                <a:cs typeface="Poppins"/>
              </a:rPr>
              <a:t>Sinai</a:t>
            </a:r>
            <a:endParaRPr lang="nl-NL" dirty="0" err="1">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Ararat</a:t>
            </a:r>
          </a:p>
          <a:p>
            <a:pPr marL="342900" indent="-342900">
              <a:buAutoNum type="alphaLcParenR"/>
            </a:pPr>
            <a:r>
              <a:rPr lang="nl-NL" dirty="0">
                <a:latin typeface="Montserrat" pitchFamily="2" charset="77"/>
                <a:cs typeface="Poppins" pitchFamily="2" charset="77"/>
              </a:rPr>
              <a:t>Karmel</a:t>
            </a:r>
          </a:p>
          <a:p>
            <a:pPr marL="342900" indent="-342900">
              <a:buAutoNum type="alphaLcParenR"/>
            </a:pPr>
            <a:r>
              <a:rPr lang="nl-NL" dirty="0">
                <a:latin typeface="Montserrat" pitchFamily="2" charset="77"/>
                <a:cs typeface="Poppins" pitchFamily="2" charset="77"/>
              </a:rPr>
              <a:t>Tabor</a:t>
            </a:r>
          </a:p>
        </p:txBody>
      </p:sp>
      <p:pic>
        <p:nvPicPr>
          <p:cNvPr id="27650" name="Picture 2" descr="Mozes beklimt de berg Sinai">
            <a:extLst>
              <a:ext uri="{FF2B5EF4-FFF2-40B4-BE49-F238E27FC236}">
                <a16:creationId xmlns:a16="http://schemas.microsoft.com/office/drawing/2014/main" id="{51F483AF-DCA6-E67E-2E2D-9DA64E6D2AA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2928" y="1667584"/>
            <a:ext cx="3664859" cy="386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37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Hosea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82842" y="2602946"/>
            <a:ext cx="10863709"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25. Welke merkwaardige opdracht krijgt Hosea van God?</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Hij moet met een ijzeren juk door de straten van Jeruzalem lopen als beeld van Gods vaststaande oordeel</a:t>
            </a:r>
          </a:p>
          <a:p>
            <a:pPr marL="342900" indent="-342900">
              <a:buFontTx/>
              <a:buAutoNum type="alphaLcParenR"/>
            </a:pPr>
            <a:r>
              <a:rPr lang="nl-NL" b="1" dirty="0">
                <a:solidFill>
                  <a:srgbClr val="DD6268"/>
                </a:solidFill>
                <a:latin typeface="Montserrat" pitchFamily="2" charset="77"/>
                <a:cs typeface="Poppins" pitchFamily="2" charset="77"/>
              </a:rPr>
              <a:t>Hij moet trouwen met een overspelige vrouw als beeld van de ontrouw van Gods volk</a:t>
            </a:r>
          </a:p>
          <a:p>
            <a:pPr marL="342900" indent="-342900">
              <a:buFontTx/>
              <a:buAutoNum type="alphaLcParenR"/>
            </a:pPr>
            <a:r>
              <a:rPr lang="nl-NL" dirty="0">
                <a:latin typeface="Montserrat" pitchFamily="2" charset="77"/>
                <a:cs typeface="Poppins" pitchFamily="2" charset="77"/>
              </a:rPr>
              <a:t>Hij moet een kruik kopen en stukgooien als beeld van Gods vernietigende oordeel</a:t>
            </a:r>
          </a:p>
          <a:p>
            <a:pPr marL="342900" indent="-342900">
              <a:buFontTx/>
              <a:buAutoNum type="alphaLcParenR"/>
            </a:pPr>
            <a:r>
              <a:rPr lang="nl-NL" dirty="0">
                <a:latin typeface="Montserrat" pitchFamily="2" charset="77"/>
                <a:cs typeface="Poppins" pitchFamily="2" charset="77"/>
              </a:rPr>
              <a:t>Hij moet een wit hemd kopen en het verstoppen in een gat in de rotsen bij de rivier</a:t>
            </a:r>
          </a:p>
        </p:txBody>
      </p:sp>
    </p:spTree>
    <p:extLst>
      <p:ext uri="{BB962C8B-B14F-4D97-AF65-F5344CB8AC3E}">
        <p14:creationId xmlns:p14="http://schemas.microsoft.com/office/powerpoint/2010/main" val="2869844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“Ik zal mijn geest uitgieten over al wat leeft. Jullie zonen en dochters zullen profeteren, oude mensen zullen dromen </a:t>
            </a:r>
            <a:r>
              <a:rPr lang="nl-NL" sz="2400" b="1" err="1">
                <a:solidFill>
                  <a:srgbClr val="005262"/>
                </a:solidFill>
                <a:latin typeface="Montserrat" pitchFamily="2" charset="77"/>
                <a:cs typeface="Poppins" pitchFamily="2" charset="77"/>
              </a:rPr>
              <a:t>dromen</a:t>
            </a:r>
            <a:r>
              <a:rPr lang="nl-NL" sz="2400" b="1">
                <a:solidFill>
                  <a:srgbClr val="005262"/>
                </a:solidFill>
                <a:latin typeface="Montserrat" pitchFamily="2" charset="77"/>
                <a:cs typeface="Poppins" pitchFamily="2" charset="77"/>
              </a:rPr>
              <a:t>,</a:t>
            </a:r>
          </a:p>
          <a:p>
            <a:r>
              <a:rPr lang="nl-NL" sz="2400" b="1">
                <a:solidFill>
                  <a:srgbClr val="005262"/>
                </a:solidFill>
                <a:latin typeface="Montserrat" pitchFamily="2" charset="77"/>
                <a:cs typeface="Poppins" pitchFamily="2" charset="77"/>
              </a:rPr>
              <a:t>en jongeren zullen visioenen zien” (Joël 3:1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50444" y="2594675"/>
            <a:ext cx="5644639"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 profeet Joel spreekt over oordeel en verlossing van Israël, maar zijn boodschap strekt zich ook uit naar alle volken en mensen op aarde. God zal rechtvaardig oordelen over alle volken en zijn boodschap van redding en herstel is van betekenis voor ieder mens.</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Joël</a:t>
            </a:r>
          </a:p>
        </p:txBody>
      </p:sp>
      <p:pic>
        <p:nvPicPr>
          <p:cNvPr id="25602" name="Picture 2">
            <a:extLst>
              <a:ext uri="{FF2B5EF4-FFF2-40B4-BE49-F238E27FC236}">
                <a16:creationId xmlns:a16="http://schemas.microsoft.com/office/drawing/2014/main" id="{6D312183-29C5-2ED4-92C5-BBA2E523BBD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0001" y="2702504"/>
            <a:ext cx="2960373" cy="3533797"/>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932C8AC2-22E9-9800-D52A-9AFFBAEE5C28}"/>
              </a:ext>
            </a:extLst>
          </p:cNvPr>
          <p:cNvSpPr txBox="1"/>
          <p:nvPr/>
        </p:nvSpPr>
        <p:spPr>
          <a:xfrm>
            <a:off x="5792671" y="6212437"/>
            <a:ext cx="4896830" cy="169277"/>
          </a:xfrm>
          <a:prstGeom prst="rect">
            <a:avLst/>
          </a:prstGeom>
          <a:noFill/>
        </p:spPr>
        <p:txBody>
          <a:bodyPr wrap="square" rtlCol="0">
            <a:spAutoFit/>
          </a:bodyPr>
          <a:lstStyle/>
          <a:p>
            <a:pPr algn="r"/>
            <a:r>
              <a:rPr lang="nl-NL" sz="500" b="0" i="0" dirty="0">
                <a:solidFill>
                  <a:schemeClr val="bg1">
                    <a:lumMod val="65000"/>
                  </a:schemeClr>
                </a:solidFill>
                <a:effectLst/>
                <a:latin typeface="Open Sans" panose="020B0606030504020204" pitchFamily="34" charset="0"/>
              </a:rPr>
              <a:t>Joel - Michelangelo</a:t>
            </a:r>
            <a:endParaRPr lang="nl-NL" sz="500" dirty="0">
              <a:solidFill>
                <a:schemeClr val="bg1">
                  <a:lumMod val="65000"/>
                </a:schemeClr>
              </a:solidFill>
            </a:endParaRPr>
          </a:p>
        </p:txBody>
      </p:sp>
    </p:spTree>
    <p:extLst>
      <p:ext uri="{BB962C8B-B14F-4D97-AF65-F5344CB8AC3E}">
        <p14:creationId xmlns:p14="http://schemas.microsoft.com/office/powerpoint/2010/main" val="3270077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6618" y="2127419"/>
            <a:ext cx="10429271" cy="2031325"/>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26. Welk nieuwtestamentisch feest is direct in verband te brengen met de hierboven geciteerde tekst uit Joël?</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Kerst</a:t>
            </a:r>
          </a:p>
          <a:p>
            <a:pPr marL="342900" indent="-342900">
              <a:buFontTx/>
              <a:buAutoNum type="alphaLcParenR"/>
            </a:pPr>
            <a:r>
              <a:rPr lang="nl-NL">
                <a:latin typeface="Montserrat" pitchFamily="2" charset="77"/>
                <a:cs typeface="Poppins" pitchFamily="2" charset="77"/>
              </a:rPr>
              <a:t>Pasen</a:t>
            </a:r>
          </a:p>
          <a:p>
            <a:pPr marL="342900" indent="-342900">
              <a:buFontTx/>
              <a:buAutoNum type="alphaLcParenR"/>
            </a:pPr>
            <a:r>
              <a:rPr lang="nl-NL">
                <a:latin typeface="Montserrat" pitchFamily="2" charset="77"/>
                <a:cs typeface="Poppins" pitchFamily="2" charset="77"/>
              </a:rPr>
              <a:t>Pinksteren</a:t>
            </a:r>
          </a:p>
          <a:p>
            <a:pPr marL="342900" indent="-342900">
              <a:buAutoNum type="alphaLcParenR"/>
            </a:pPr>
            <a:r>
              <a:rPr lang="nl-NL">
                <a:latin typeface="Montserrat" pitchFamily="2" charset="77"/>
                <a:cs typeface="Poppins" pitchFamily="2" charset="77"/>
              </a:rPr>
              <a:t>Hemelvaart</a:t>
            </a:r>
          </a:p>
        </p:txBody>
      </p:sp>
    </p:spTree>
    <p:extLst>
      <p:ext uri="{BB962C8B-B14F-4D97-AF65-F5344CB8AC3E}">
        <p14:creationId xmlns:p14="http://schemas.microsoft.com/office/powerpoint/2010/main" val="99111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Joël</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6618" y="2127419"/>
            <a:ext cx="1042927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26. Welk nieuwtestamentisch feest is direct in verband te brengen met de hierboven geciteerde tekst uit Joël?</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Kerst</a:t>
            </a:r>
          </a:p>
          <a:p>
            <a:pPr marL="342900" indent="-342900">
              <a:buFontTx/>
              <a:buAutoNum type="alphaLcParenR"/>
            </a:pPr>
            <a:r>
              <a:rPr lang="nl-NL" dirty="0">
                <a:latin typeface="Montserrat" pitchFamily="2" charset="77"/>
                <a:cs typeface="Poppins" pitchFamily="2" charset="77"/>
              </a:rPr>
              <a:t>Pasen</a:t>
            </a:r>
          </a:p>
          <a:p>
            <a:pPr marL="342900" indent="-342900">
              <a:buFontTx/>
              <a:buAutoNum type="alphaLcParenR"/>
            </a:pPr>
            <a:r>
              <a:rPr lang="nl-NL" b="1" dirty="0">
                <a:solidFill>
                  <a:srgbClr val="DD6268"/>
                </a:solidFill>
                <a:latin typeface="Montserrat" pitchFamily="2" charset="77"/>
                <a:cs typeface="Poppins" pitchFamily="2" charset="77"/>
              </a:rPr>
              <a:t>Pinksteren</a:t>
            </a:r>
          </a:p>
          <a:p>
            <a:pPr marL="342900" indent="-342900">
              <a:buAutoNum type="alphaLcParenR"/>
            </a:pPr>
            <a:r>
              <a:rPr lang="nl-NL" dirty="0">
                <a:latin typeface="Montserrat" pitchFamily="2" charset="77"/>
                <a:cs typeface="Poppins" pitchFamily="2" charset="77"/>
              </a:rPr>
              <a:t>Hemelvaart</a:t>
            </a:r>
          </a:p>
        </p:txBody>
      </p:sp>
      <p:pic>
        <p:nvPicPr>
          <p:cNvPr id="4098" name="Picture 2" descr="De gelovigen krijgen de heilige Geest">
            <a:extLst>
              <a:ext uri="{FF2B5EF4-FFF2-40B4-BE49-F238E27FC236}">
                <a16:creationId xmlns:a16="http://schemas.microsoft.com/office/drawing/2014/main" id="{95D9E6AE-5295-09F6-6823-96424A39E6B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11696" y="2714928"/>
            <a:ext cx="6046803" cy="336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7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569660"/>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“Bespaar Mij het geluid van jullie liederen; de klank van jullie harpen wil Ik niet horen. Laat liever het recht stromen als water, en de gerechtigheid als een altijd voortvloeiende beek.” (Amos 5:23-24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3082708"/>
            <a:ext cx="5903586" cy="2954014"/>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De profeet Amos spreekt dreigende woorden tegen Israël tegen Israël voor het onderdrukken van de armen, en ook tegen de omliggende volken. Gods eigen volk luistert niet naar de waarschuwingen. Amos spreekt over oordeel en straf, maar eindigt met een hoopvolle boodschap over een nieuwe tijd van vrede en geluk.</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Amos</a:t>
            </a:r>
          </a:p>
        </p:txBody>
      </p:sp>
      <p:sp>
        <p:nvSpPr>
          <p:cNvPr id="14" name="Tekstvak 13">
            <a:extLst>
              <a:ext uri="{FF2B5EF4-FFF2-40B4-BE49-F238E27FC236}">
                <a16:creationId xmlns:a16="http://schemas.microsoft.com/office/drawing/2014/main" id="{DCA20560-F321-7ABF-2342-9D2D570D002B}"/>
              </a:ext>
            </a:extLst>
          </p:cNvPr>
          <p:cNvSpPr txBox="1"/>
          <p:nvPr/>
        </p:nvSpPr>
        <p:spPr>
          <a:xfrm>
            <a:off x="7112290" y="5182594"/>
            <a:ext cx="4896830" cy="169277"/>
          </a:xfrm>
          <a:prstGeom prst="rect">
            <a:avLst/>
          </a:prstGeom>
          <a:noFill/>
        </p:spPr>
        <p:txBody>
          <a:bodyPr wrap="square" rtlCol="0">
            <a:spAutoFit/>
          </a:bodyPr>
          <a:lstStyle/>
          <a:p>
            <a:r>
              <a:rPr lang="nl-NL" sz="500" b="0" i="0" dirty="0">
                <a:solidFill>
                  <a:schemeClr val="bg1">
                    <a:lumMod val="65000"/>
                  </a:schemeClr>
                </a:solidFill>
                <a:effectLst/>
                <a:latin typeface="Open Sans" panose="020B0606030504020204" pitchFamily="34" charset="0"/>
              </a:rPr>
              <a:t>Amos – projects.iq.harvard.edu</a:t>
            </a:r>
            <a:endParaRPr lang="nl-NL" sz="500" dirty="0">
              <a:solidFill>
                <a:schemeClr val="bg1">
                  <a:lumMod val="65000"/>
                </a:schemeClr>
              </a:solidFill>
            </a:endParaRPr>
          </a:p>
        </p:txBody>
      </p:sp>
      <p:pic>
        <p:nvPicPr>
          <p:cNvPr id="2054" name="Picture 6" descr="Amos and Amaziah">
            <a:extLst>
              <a:ext uri="{FF2B5EF4-FFF2-40B4-BE49-F238E27FC236}">
                <a16:creationId xmlns:a16="http://schemas.microsoft.com/office/drawing/2014/main" id="{FAEF2C2F-3521-95AB-6D5C-9E54D9E837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4433" y="2795000"/>
            <a:ext cx="4441775" cy="236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0416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Amos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0444" y="2368304"/>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27. Welk beroep oefende Amos uit – naast zijn werk voor God als profeet?</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Visser</a:t>
            </a:r>
          </a:p>
          <a:p>
            <a:pPr marL="342900" indent="-342900">
              <a:buFontTx/>
              <a:buAutoNum type="alphaLcParenR"/>
            </a:pPr>
            <a:r>
              <a:rPr lang="nl-NL">
                <a:latin typeface="Montserrat" pitchFamily="2" charset="77"/>
                <a:cs typeface="Poppins" pitchFamily="2" charset="77"/>
              </a:rPr>
              <a:t>Boer</a:t>
            </a:r>
          </a:p>
          <a:p>
            <a:pPr marL="342900" indent="-342900">
              <a:buFontTx/>
              <a:buAutoNum type="alphaLcParenR"/>
            </a:pPr>
            <a:r>
              <a:rPr lang="nl-NL">
                <a:latin typeface="Montserrat" pitchFamily="2" charset="77"/>
                <a:cs typeface="Poppins" pitchFamily="2" charset="77"/>
              </a:rPr>
              <a:t>Priester</a:t>
            </a:r>
          </a:p>
          <a:p>
            <a:pPr marL="342900" indent="-342900">
              <a:buAutoNum type="alphaLcParenR"/>
            </a:pPr>
            <a:r>
              <a:rPr lang="nl-NL">
                <a:latin typeface="Montserrat" pitchFamily="2" charset="77"/>
                <a:cs typeface="Poppins" pitchFamily="2" charset="77"/>
              </a:rPr>
              <a:t>Tollenaar</a:t>
            </a:r>
          </a:p>
        </p:txBody>
      </p:sp>
    </p:spTree>
    <p:extLst>
      <p:ext uri="{BB962C8B-B14F-4D97-AF65-F5344CB8AC3E}">
        <p14:creationId xmlns:p14="http://schemas.microsoft.com/office/powerpoint/2010/main" val="39124384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Amos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0444" y="2368304"/>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27. Welk beroep oefende Amos uit – naast zijn werk voor God als profeet?</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Visser</a:t>
            </a:r>
          </a:p>
          <a:p>
            <a:pPr marL="342900" indent="-342900">
              <a:buFontTx/>
              <a:buAutoNum type="alphaLcParenR"/>
            </a:pPr>
            <a:r>
              <a:rPr lang="nl-NL" b="1" dirty="0">
                <a:solidFill>
                  <a:srgbClr val="DD6268"/>
                </a:solidFill>
                <a:latin typeface="Montserrat" pitchFamily="2" charset="77"/>
                <a:cs typeface="Poppins" pitchFamily="2" charset="77"/>
              </a:rPr>
              <a:t>Boer</a:t>
            </a:r>
          </a:p>
          <a:p>
            <a:pPr marL="342900" indent="-342900">
              <a:buFontTx/>
              <a:buAutoNum type="alphaLcParenR"/>
            </a:pPr>
            <a:r>
              <a:rPr lang="nl-NL" dirty="0">
                <a:latin typeface="Montserrat" pitchFamily="2" charset="77"/>
                <a:cs typeface="Poppins" pitchFamily="2" charset="77"/>
              </a:rPr>
              <a:t>Priester</a:t>
            </a:r>
          </a:p>
          <a:p>
            <a:pPr marL="342900" indent="-342900">
              <a:buAutoNum type="alphaLcParenR"/>
            </a:pPr>
            <a:r>
              <a:rPr lang="nl-NL" dirty="0">
                <a:latin typeface="Montserrat" pitchFamily="2" charset="77"/>
                <a:cs typeface="Poppins" pitchFamily="2" charset="77"/>
              </a:rPr>
              <a:t>Tollenaar</a:t>
            </a:r>
          </a:p>
        </p:txBody>
      </p:sp>
    </p:spTree>
    <p:extLst>
      <p:ext uri="{BB962C8B-B14F-4D97-AF65-F5344CB8AC3E}">
        <p14:creationId xmlns:p14="http://schemas.microsoft.com/office/powerpoint/2010/main" val="3188809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938992"/>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“Door je hoogmoed heb je je laten verleiden: hoog woon je, hoog in de rotskloven, daar heb je je huis gebouwd, en je denkt: Wie haalt mij naar beneden? Maar al vlieg je zo hoog als een adelaar,</a:t>
            </a:r>
          </a:p>
          <a:p>
            <a:r>
              <a:rPr lang="nl-NL" sz="2400" b="1">
                <a:solidFill>
                  <a:srgbClr val="005262"/>
                </a:solidFill>
                <a:latin typeface="Montserrat" pitchFamily="2" charset="77"/>
                <a:cs typeface="Poppins" pitchFamily="2" charset="77"/>
              </a:rPr>
              <a:t>al bouw je je nest in de sterren, dan nog haal Ik je neer – spreekt de HEER.” (Obadja 1:3-4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3188036"/>
            <a:ext cx="5127678"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Obadja had weinig woorden nodig om Gods oordeel over de Edomieten uit te spreken. In het naar hem genoemde Bijbelboek wordt streng afgerekend met dit bergvolk. </a:t>
            </a:r>
            <a:r>
              <a:rPr lang="nl-NL" dirty="0" err="1">
                <a:latin typeface="Montserrat" pitchFamily="2" charset="77"/>
                <a:cs typeface="Poppins" pitchFamily="2" charset="77"/>
              </a:rPr>
              <a:t>Edom</a:t>
            </a:r>
            <a:r>
              <a:rPr lang="nl-NL" dirty="0">
                <a:latin typeface="Montserrat" pitchFamily="2" charset="77"/>
                <a:cs typeface="Poppins" pitchFamily="2" charset="77"/>
              </a:rPr>
              <a:t> had gezondigd tegen God en Israël en Obadja maakt duidelijk dat God dit niet ongestraft laat.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Obadja</a:t>
            </a:r>
          </a:p>
        </p:txBody>
      </p:sp>
      <p:pic>
        <p:nvPicPr>
          <p:cNvPr id="32770" name="Picture 2" descr="Obadiah pronounced divine judgment against the nation of Edom for assisting the Babylonians in their conquest of Judah, and to predict the divine restoration of the people of Israel. – Slide 8">
            <a:extLst>
              <a:ext uri="{FF2B5EF4-FFF2-40B4-BE49-F238E27FC236}">
                <a16:creationId xmlns:a16="http://schemas.microsoft.com/office/drawing/2014/main" id="{FC85D9B0-3D32-9D16-C280-1CF09D6F97E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2737" y="3222553"/>
            <a:ext cx="4194754" cy="314606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E2F1665-C3C3-FABF-9A89-E8273164D0F0}"/>
              </a:ext>
            </a:extLst>
          </p:cNvPr>
          <p:cNvSpPr txBox="1"/>
          <p:nvPr/>
        </p:nvSpPr>
        <p:spPr>
          <a:xfrm>
            <a:off x="6518017" y="6402563"/>
            <a:ext cx="4358936" cy="169277"/>
          </a:xfrm>
          <a:prstGeom prst="rect">
            <a:avLst/>
          </a:prstGeom>
          <a:noFill/>
        </p:spPr>
        <p:txBody>
          <a:bodyPr wrap="square" rtlCol="0">
            <a:spAutoFit/>
          </a:bodyPr>
          <a:lstStyle/>
          <a:p>
            <a:r>
              <a:rPr lang="nl-NL" sz="500" dirty="0">
                <a:solidFill>
                  <a:schemeClr val="bg1">
                    <a:lumMod val="50000"/>
                  </a:schemeClr>
                </a:solidFill>
                <a:latin typeface="Montserrat Light" panose="00000400000000000000" pitchFamily="2" charset="0"/>
              </a:rPr>
              <a:t>Obadja – James </a:t>
            </a:r>
            <a:r>
              <a:rPr lang="nl-NL" sz="500" dirty="0" err="1">
                <a:solidFill>
                  <a:schemeClr val="bg1">
                    <a:lumMod val="50000"/>
                  </a:schemeClr>
                </a:solidFill>
                <a:latin typeface="Montserrat Light" panose="00000400000000000000" pitchFamily="2" charset="0"/>
              </a:rPr>
              <a:t>Tissot</a:t>
            </a:r>
            <a:r>
              <a:rPr lang="nl-NL" sz="500" dirty="0">
                <a:solidFill>
                  <a:schemeClr val="bg1">
                    <a:lumMod val="50000"/>
                  </a:schemeClr>
                </a:solidFill>
                <a:latin typeface="Montserrat Light" panose="00000400000000000000" pitchFamily="2" charset="0"/>
              </a:rPr>
              <a:t> FreeBibleimages.org</a:t>
            </a:r>
          </a:p>
        </p:txBody>
      </p:sp>
    </p:spTree>
    <p:extLst>
      <p:ext uri="{BB962C8B-B14F-4D97-AF65-F5344CB8AC3E}">
        <p14:creationId xmlns:p14="http://schemas.microsoft.com/office/powerpoint/2010/main" val="1557558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Obadja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331046"/>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28. Wie was volgens Genesis de stamvader van de Edomieten?</a:t>
            </a:r>
          </a:p>
          <a:p>
            <a:endParaRPr lang="nl-NL" b="1">
              <a:latin typeface="Montserrat" pitchFamily="2" charset="77"/>
              <a:cs typeface="Poppins" pitchFamily="2" charset="77"/>
            </a:endParaRPr>
          </a:p>
          <a:p>
            <a:pPr marL="342900" indent="-342900">
              <a:buFontTx/>
              <a:buAutoNum type="alphaLcParenR"/>
            </a:pPr>
            <a:r>
              <a:rPr lang="nl-NL" err="1">
                <a:latin typeface="Montserrat" pitchFamily="2" charset="77"/>
                <a:cs typeface="Poppins" pitchFamily="2" charset="77"/>
              </a:rPr>
              <a:t>Esau</a:t>
            </a:r>
            <a:endParaRPr lang="nl-NL">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Jakob </a:t>
            </a:r>
          </a:p>
          <a:p>
            <a:pPr marL="342900" indent="-342900">
              <a:buFontTx/>
              <a:buAutoNum type="alphaLcParenR"/>
            </a:pPr>
            <a:r>
              <a:rPr lang="nl-NL">
                <a:latin typeface="Montserrat" pitchFamily="2" charset="77"/>
                <a:cs typeface="Poppins" pitchFamily="2" charset="77"/>
              </a:rPr>
              <a:t>Isaak</a:t>
            </a:r>
          </a:p>
          <a:p>
            <a:pPr marL="342900" indent="-342900">
              <a:buAutoNum type="alphaLcParenR"/>
            </a:pPr>
            <a:r>
              <a:rPr lang="nl-NL">
                <a:latin typeface="Montserrat" pitchFamily="2" charset="77"/>
                <a:cs typeface="Poppins" pitchFamily="2" charset="77"/>
              </a:rPr>
              <a:t>Laban</a:t>
            </a:r>
          </a:p>
        </p:txBody>
      </p:sp>
    </p:spTree>
    <p:extLst>
      <p:ext uri="{BB962C8B-B14F-4D97-AF65-F5344CB8AC3E}">
        <p14:creationId xmlns:p14="http://schemas.microsoft.com/office/powerpoint/2010/main" val="20733220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Obadja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331046"/>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28. Wie was volgens Genesis de stamvader van de Edomieten?</a:t>
            </a:r>
          </a:p>
          <a:p>
            <a:endParaRPr lang="nl-NL" b="1" dirty="0">
              <a:latin typeface="Montserrat" pitchFamily="2" charset="77"/>
              <a:cs typeface="Poppins" pitchFamily="2" charset="77"/>
            </a:endParaRPr>
          </a:p>
          <a:p>
            <a:pPr marL="342900" indent="-342900">
              <a:buFontTx/>
              <a:buAutoNum type="alphaLcParenR"/>
            </a:pPr>
            <a:r>
              <a:rPr lang="nl-NL" b="1" dirty="0" err="1">
                <a:solidFill>
                  <a:srgbClr val="DD6268"/>
                </a:solidFill>
                <a:latin typeface="Montserrat" pitchFamily="2" charset="77"/>
                <a:cs typeface="Poppins" pitchFamily="2" charset="77"/>
              </a:rPr>
              <a:t>Esau</a:t>
            </a:r>
            <a:endParaRPr lang="nl-NL" b="1" dirty="0">
              <a:solidFill>
                <a:srgbClr val="DD6268"/>
              </a:solidFill>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Jakob </a:t>
            </a:r>
          </a:p>
          <a:p>
            <a:pPr marL="342900" indent="-342900">
              <a:buFontTx/>
              <a:buAutoNum type="alphaLcParenR"/>
            </a:pPr>
            <a:r>
              <a:rPr lang="nl-NL" dirty="0">
                <a:latin typeface="Montserrat" pitchFamily="2" charset="77"/>
                <a:cs typeface="Poppins" pitchFamily="2" charset="77"/>
              </a:rPr>
              <a:t>Isaak</a:t>
            </a:r>
          </a:p>
          <a:p>
            <a:pPr marL="342900" indent="-342900">
              <a:buAutoNum type="alphaLcParenR"/>
            </a:pPr>
            <a:r>
              <a:rPr lang="nl-NL" dirty="0">
                <a:latin typeface="Montserrat" pitchFamily="2" charset="77"/>
                <a:cs typeface="Poppins" pitchFamily="2" charset="77"/>
              </a:rPr>
              <a:t>Laban</a:t>
            </a:r>
          </a:p>
        </p:txBody>
      </p:sp>
    </p:spTree>
    <p:extLst>
      <p:ext uri="{BB962C8B-B14F-4D97-AF65-F5344CB8AC3E}">
        <p14:creationId xmlns:p14="http://schemas.microsoft.com/office/powerpoint/2010/main" val="29266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Exodus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558639"/>
            <a:ext cx="9317865"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2. Mozes ontving de Tien Geboden van God op de berg</a:t>
            </a:r>
          </a:p>
          <a:p>
            <a:endParaRPr lang="nl-NL" b="1" dirty="0">
              <a:latin typeface="Montserrat" pitchFamily="2" charset="77"/>
              <a:cs typeface="Poppins" pitchFamily="2" charset="77"/>
            </a:endParaRPr>
          </a:p>
          <a:p>
            <a:pPr marL="342900" indent="-342900">
              <a:buAutoNum type="alphaLcParenR"/>
            </a:pPr>
            <a:r>
              <a:rPr lang="nl-NL" b="1" dirty="0" err="1">
                <a:solidFill>
                  <a:srgbClr val="DD6268"/>
                </a:solidFill>
                <a:latin typeface="Montserrat"/>
                <a:cs typeface="Poppins"/>
              </a:rPr>
              <a:t>Sinai</a:t>
            </a:r>
            <a:r>
              <a:rPr lang="nl-NL" dirty="0">
                <a:solidFill>
                  <a:srgbClr val="00B050"/>
                </a:solidFill>
                <a:latin typeface="Montserrat"/>
                <a:cs typeface="Poppins"/>
              </a:rPr>
              <a:t> </a:t>
            </a:r>
            <a:r>
              <a:rPr lang="nl-NL" dirty="0">
                <a:solidFill>
                  <a:schemeClr val="bg1">
                    <a:lumMod val="65000"/>
                  </a:schemeClr>
                </a:solidFill>
                <a:latin typeface="Montserrat"/>
                <a:cs typeface="Poppins"/>
              </a:rPr>
              <a:t>(ook wel </a:t>
            </a:r>
            <a:r>
              <a:rPr lang="nl-NL" dirty="0" err="1">
                <a:solidFill>
                  <a:schemeClr val="bg1">
                    <a:lumMod val="65000"/>
                  </a:schemeClr>
                </a:solidFill>
                <a:latin typeface="Montserrat"/>
                <a:cs typeface="Poppins"/>
              </a:rPr>
              <a:t>Horeb</a:t>
            </a:r>
            <a:r>
              <a:rPr lang="nl-NL" dirty="0">
                <a:solidFill>
                  <a:schemeClr val="bg1">
                    <a:lumMod val="65000"/>
                  </a:schemeClr>
                </a:solidFill>
                <a:latin typeface="Montserrat"/>
                <a:cs typeface="Poppins"/>
              </a:rPr>
              <a:t> genoemd)</a:t>
            </a:r>
          </a:p>
          <a:p>
            <a:pPr marL="342900" indent="-342900">
              <a:buAutoNum type="alphaLcParenR"/>
            </a:pPr>
            <a:r>
              <a:rPr lang="nl-NL" dirty="0">
                <a:latin typeface="Montserrat"/>
                <a:cs typeface="Poppins"/>
              </a:rPr>
              <a:t>Ararat</a:t>
            </a:r>
          </a:p>
          <a:p>
            <a:pPr marL="342900" indent="-342900">
              <a:buAutoNum type="alphaLcParenR"/>
            </a:pPr>
            <a:r>
              <a:rPr lang="nl-NL" dirty="0" err="1">
                <a:latin typeface="Montserrat"/>
                <a:cs typeface="Poppins"/>
              </a:rPr>
              <a:t>Karmel</a:t>
            </a:r>
          </a:p>
          <a:p>
            <a:pPr marL="342900" indent="-342900">
              <a:buAutoNum type="alphaLcParenR"/>
            </a:pPr>
            <a:r>
              <a:rPr lang="nl-NL" dirty="0" err="1">
                <a:latin typeface="Montserrat"/>
                <a:cs typeface="Poppins"/>
              </a:rPr>
              <a:t>Tabor</a:t>
            </a:r>
          </a:p>
        </p:txBody>
      </p:sp>
      <p:pic>
        <p:nvPicPr>
          <p:cNvPr id="9" name="Picture 2" descr="Mozes beklimt de berg Sinai">
            <a:extLst>
              <a:ext uri="{FF2B5EF4-FFF2-40B4-BE49-F238E27FC236}">
                <a16:creationId xmlns:a16="http://schemas.microsoft.com/office/drawing/2014/main" id="{0CE6A4CE-BFC3-17F3-9A50-71B36FCD695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2928" y="1667584"/>
            <a:ext cx="3664859" cy="386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520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“Drie dagen en drie nachten zat Jona in de buik van de vis. Toen begon hij in de buik van de vis tot de HEER, zijn God, te bidden.” (Jona 2:1-2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293796" y="2442858"/>
            <a:ext cx="5652756" cy="3785011"/>
          </a:xfrm>
          <a:prstGeom prst="rect">
            <a:avLst/>
          </a:prstGeom>
          <a:noFill/>
        </p:spPr>
        <p:txBody>
          <a:bodyPr wrap="square" rtlCol="0">
            <a:spAutoFit/>
          </a:bodyPr>
          <a:lstStyle/>
          <a:p>
            <a:pPr>
              <a:lnSpc>
                <a:spcPct val="150000"/>
              </a:lnSpc>
            </a:pPr>
            <a:r>
              <a:rPr lang="nl-NL">
                <a:latin typeface="Montserrat" pitchFamily="2" charset="77"/>
                <a:cs typeface="Poppins" pitchFamily="2" charset="77"/>
              </a:rPr>
              <a:t>God stuurde zijn profeet Jona naar </a:t>
            </a:r>
            <a:r>
              <a:rPr lang="nl-NL" err="1">
                <a:latin typeface="Montserrat" pitchFamily="2" charset="77"/>
                <a:cs typeface="Poppins" pitchFamily="2" charset="77"/>
              </a:rPr>
              <a:t>Nineve</a:t>
            </a:r>
            <a:r>
              <a:rPr lang="nl-NL">
                <a:latin typeface="Montserrat" pitchFamily="2" charset="77"/>
                <a:cs typeface="Poppins" pitchFamily="2" charset="77"/>
              </a:rPr>
              <a:t> om haar inwoners aan te klagen. Jona wilde niet naar </a:t>
            </a:r>
            <a:r>
              <a:rPr lang="nl-NL" err="1">
                <a:latin typeface="Montserrat" pitchFamily="2" charset="77"/>
                <a:cs typeface="Poppins" pitchFamily="2" charset="77"/>
              </a:rPr>
              <a:t>Nineve</a:t>
            </a:r>
            <a:r>
              <a:rPr lang="nl-NL">
                <a:latin typeface="Montserrat" pitchFamily="2" charset="77"/>
                <a:cs typeface="Poppins" pitchFamily="2" charset="77"/>
              </a:rPr>
              <a:t>, vluchtte weg per schip, kwam in een zware storm en belandde in de buik van een vis. De vis spuwde Jona uit en toen ging de profeet alsnog naar </a:t>
            </a:r>
            <a:r>
              <a:rPr lang="nl-NL" err="1">
                <a:latin typeface="Montserrat" pitchFamily="2" charset="77"/>
                <a:cs typeface="Poppins" pitchFamily="2" charset="77"/>
              </a:rPr>
              <a:t>Nineve</a:t>
            </a:r>
            <a:r>
              <a:rPr lang="nl-NL">
                <a:latin typeface="Montserrat" pitchFamily="2" charset="77"/>
                <a:cs typeface="Poppins" pitchFamily="2" charset="77"/>
              </a:rPr>
              <a:t>. Jona bracht Gods boodschap en de inwoners toonden berouw. Daarna zag God van het oordeel af, maar toen was Jona boos en verongelijkt.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Jona</a:t>
            </a:r>
          </a:p>
        </p:txBody>
      </p:sp>
      <p:pic>
        <p:nvPicPr>
          <p:cNvPr id="21506" name="Picture 2" descr="Jona is overboord gegooid">
            <a:extLst>
              <a:ext uri="{FF2B5EF4-FFF2-40B4-BE49-F238E27FC236}">
                <a16:creationId xmlns:a16="http://schemas.microsoft.com/office/drawing/2014/main" id="{6EFC39B2-9671-D24D-DEB3-547B4FC9C7E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0105" y="2691813"/>
            <a:ext cx="5580811" cy="310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617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Jona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33058" y="2151448"/>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29. Wat zei Jona in zijn boosheid tegen God? “Ik wist het wel: U bent een God die…”</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wel dreigt maar nooit werkelijk straft</a:t>
            </a:r>
          </a:p>
          <a:p>
            <a:pPr marL="342900" indent="-342900">
              <a:buFontTx/>
              <a:buAutoNum type="alphaLcParenR"/>
            </a:pPr>
            <a:r>
              <a:rPr lang="nl-NL">
                <a:latin typeface="Montserrat" pitchFamily="2" charset="77"/>
                <a:cs typeface="Poppins" pitchFamily="2" charset="77"/>
              </a:rPr>
              <a:t>profeten op weg stuurt en ze vervolgens laat zitten</a:t>
            </a:r>
          </a:p>
          <a:p>
            <a:pPr marL="342900" indent="-342900">
              <a:buFontTx/>
              <a:buAutoNum type="alphaLcParenR"/>
            </a:pPr>
            <a:r>
              <a:rPr lang="nl-NL">
                <a:latin typeface="Montserrat" pitchFamily="2" charset="77"/>
                <a:cs typeface="Poppins" pitchFamily="2" charset="77"/>
              </a:rPr>
              <a:t>wel in Israël straft maar nooit daarbuiten</a:t>
            </a:r>
          </a:p>
          <a:p>
            <a:pPr marL="342900" indent="-342900">
              <a:buAutoNum type="alphaLcParenR"/>
            </a:pPr>
            <a:r>
              <a:rPr lang="nl-NL">
                <a:latin typeface="Montserrat" pitchFamily="2" charset="77"/>
                <a:cs typeface="Poppins" pitchFamily="2" charset="77"/>
              </a:rPr>
              <a:t>genadig is en liefdevol, geduldig en trouw, en bereid om het onheil af te wenden</a:t>
            </a:r>
          </a:p>
        </p:txBody>
      </p:sp>
    </p:spTree>
    <p:extLst>
      <p:ext uri="{BB962C8B-B14F-4D97-AF65-F5344CB8AC3E}">
        <p14:creationId xmlns:p14="http://schemas.microsoft.com/office/powerpoint/2010/main" val="3791015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Jona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33058" y="2151448"/>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29. Wat zei Jona in zijn boosheid tegen God? “Ik wist het wel: U bent een God die…”</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wel dreigt maar nooit werkelijk straft</a:t>
            </a:r>
          </a:p>
          <a:p>
            <a:pPr marL="342900" indent="-342900">
              <a:buFontTx/>
              <a:buAutoNum type="alphaLcParenR"/>
            </a:pPr>
            <a:r>
              <a:rPr lang="nl-NL" dirty="0">
                <a:latin typeface="Montserrat" pitchFamily="2" charset="77"/>
                <a:cs typeface="Poppins" pitchFamily="2" charset="77"/>
              </a:rPr>
              <a:t>profeten op weg stuurt en ze vervolgens laat zitten</a:t>
            </a:r>
          </a:p>
          <a:p>
            <a:pPr marL="342900" indent="-342900">
              <a:buFontTx/>
              <a:buAutoNum type="alphaLcParenR"/>
            </a:pPr>
            <a:r>
              <a:rPr lang="nl-NL" dirty="0">
                <a:latin typeface="Montserrat" pitchFamily="2" charset="77"/>
                <a:cs typeface="Poppins" pitchFamily="2" charset="77"/>
              </a:rPr>
              <a:t>wel in Israël straft maar nooit daarbuiten</a:t>
            </a:r>
          </a:p>
          <a:p>
            <a:pPr marL="342900" indent="-342900">
              <a:buAutoNum type="alphaLcParenR"/>
            </a:pPr>
            <a:r>
              <a:rPr lang="nl-NL" b="1" dirty="0">
                <a:solidFill>
                  <a:srgbClr val="DD6268"/>
                </a:solidFill>
                <a:latin typeface="Montserrat" pitchFamily="2" charset="77"/>
                <a:cs typeface="Poppins" pitchFamily="2" charset="77"/>
              </a:rPr>
              <a:t>genadig is en liefdevol, geduldig en trouw, en bereid om het onheil af te wenden</a:t>
            </a:r>
          </a:p>
        </p:txBody>
      </p:sp>
    </p:spTree>
    <p:extLst>
      <p:ext uri="{BB962C8B-B14F-4D97-AF65-F5344CB8AC3E}">
        <p14:creationId xmlns:p14="http://schemas.microsoft.com/office/powerpoint/2010/main" val="17542192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“Er is jou, mens, gezegd wat goed is, je weet wat de HEER van je wil: niets anders dan recht te doen, trouw te betrachten</a:t>
            </a:r>
          </a:p>
          <a:p>
            <a:r>
              <a:rPr lang="nl-NL" sz="2400" b="1">
                <a:solidFill>
                  <a:srgbClr val="005262"/>
                </a:solidFill>
                <a:latin typeface="Montserrat" pitchFamily="2" charset="77"/>
                <a:cs typeface="Poppins" pitchFamily="2" charset="77"/>
              </a:rPr>
              <a:t>en nederig de weg te gaan van je God.” (Micha 6:8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50444" y="2369148"/>
            <a:ext cx="4779841" cy="4200509"/>
          </a:xfrm>
          <a:prstGeom prst="rect">
            <a:avLst/>
          </a:prstGeom>
          <a:noFill/>
        </p:spPr>
        <p:txBody>
          <a:bodyPr wrap="square" lIns="91440" tIns="45720" rIns="91440" bIns="45720" rtlCol="0" anchor="t">
            <a:spAutoFit/>
          </a:bodyPr>
          <a:lstStyle/>
          <a:p>
            <a:pPr>
              <a:lnSpc>
                <a:spcPct val="150000"/>
              </a:lnSpc>
            </a:pPr>
            <a:r>
              <a:rPr lang="nl-NL" dirty="0">
                <a:latin typeface="Montserrat"/>
                <a:cs typeface="Poppins"/>
              </a:rPr>
              <a:t>Net als veel andere ‘kleine’ profeten bracht Micha een boodschap van dreiging en oordeel. Tegelijkertijd klinken er ook woorden van hoop en herstel. Deze belofte is daar een mooi voorbeeld van: “Uit jou, Betlehem in Efrata, te klein om tot Juda’s geslachten te behoren, uit jou komt iemand voort die voor Mij over Israël zal heersen.” (Micha 5:1)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Micha</a:t>
            </a:r>
          </a:p>
        </p:txBody>
      </p:sp>
      <p:pic>
        <p:nvPicPr>
          <p:cNvPr id="1026" name="Picture 2" descr="Jan van Eyck: The Prophet Micah">
            <a:extLst>
              <a:ext uri="{FF2B5EF4-FFF2-40B4-BE49-F238E27FC236}">
                <a16:creationId xmlns:a16="http://schemas.microsoft.com/office/drawing/2014/main" id="{0F896AC7-6FA2-CE45-0764-8729677B6E1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3605" y="2529188"/>
            <a:ext cx="5625483" cy="2906133"/>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92F042A3-90E7-81D8-1836-F1E883BA6CA5}"/>
              </a:ext>
            </a:extLst>
          </p:cNvPr>
          <p:cNvSpPr txBox="1"/>
          <p:nvPr/>
        </p:nvSpPr>
        <p:spPr>
          <a:xfrm>
            <a:off x="6028114" y="5435321"/>
            <a:ext cx="4896830" cy="169277"/>
          </a:xfrm>
          <a:prstGeom prst="rect">
            <a:avLst/>
          </a:prstGeom>
          <a:noFill/>
        </p:spPr>
        <p:txBody>
          <a:bodyPr wrap="square" rtlCol="0">
            <a:spAutoFit/>
          </a:bodyPr>
          <a:lstStyle/>
          <a:p>
            <a:r>
              <a:rPr lang="nl-NL" sz="500" b="0" i="0" dirty="0">
                <a:solidFill>
                  <a:schemeClr val="bg1">
                    <a:lumMod val="65000"/>
                  </a:schemeClr>
                </a:solidFill>
                <a:effectLst/>
                <a:latin typeface="Open Sans" panose="020B0606030504020204" pitchFamily="34" charset="0"/>
              </a:rPr>
              <a:t>Jan van Eyck: de profeet Micha, Sint Bavo Kathedraal Gent</a:t>
            </a:r>
            <a:endParaRPr lang="nl-NL" sz="500" dirty="0">
              <a:solidFill>
                <a:schemeClr val="bg1">
                  <a:lumMod val="65000"/>
                </a:schemeClr>
              </a:solidFill>
            </a:endParaRPr>
          </a:p>
        </p:txBody>
      </p:sp>
    </p:spTree>
    <p:extLst>
      <p:ext uri="{BB962C8B-B14F-4D97-AF65-F5344CB8AC3E}">
        <p14:creationId xmlns:p14="http://schemas.microsoft.com/office/powerpoint/2010/main" val="12176392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Micha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5009" y="3549536"/>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30. Deze woorden van Micha worden in Matteüs 2 van toepassing verklaard op:</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Jezus</a:t>
            </a:r>
          </a:p>
          <a:p>
            <a:pPr marL="342900" indent="-342900">
              <a:buFontTx/>
              <a:buAutoNum type="alphaLcParenR"/>
            </a:pPr>
            <a:r>
              <a:rPr lang="nl-NL" dirty="0">
                <a:latin typeface="Montserrat" pitchFamily="2" charset="77"/>
                <a:cs typeface="Poppins" pitchFamily="2" charset="77"/>
              </a:rPr>
              <a:t>Saul</a:t>
            </a:r>
          </a:p>
          <a:p>
            <a:pPr marL="342900" indent="-342900">
              <a:buFontTx/>
              <a:buAutoNum type="alphaLcParenR"/>
            </a:pPr>
            <a:r>
              <a:rPr lang="nl-NL" dirty="0">
                <a:latin typeface="Montserrat" pitchFamily="2" charset="77"/>
                <a:cs typeface="Poppins" pitchFamily="2" charset="77"/>
              </a:rPr>
              <a:t>David</a:t>
            </a:r>
          </a:p>
          <a:p>
            <a:pPr marL="342900" indent="-342900">
              <a:buFontTx/>
              <a:buAutoNum type="alphaLcParenR"/>
            </a:pPr>
            <a:r>
              <a:rPr lang="nl-NL" dirty="0">
                <a:latin typeface="Montserrat" pitchFamily="2" charset="77"/>
                <a:cs typeface="Poppins" pitchFamily="2" charset="77"/>
              </a:rPr>
              <a:t>Salomo</a:t>
            </a:r>
          </a:p>
        </p:txBody>
      </p:sp>
      <p:sp>
        <p:nvSpPr>
          <p:cNvPr id="14" name="Tekstvak 13">
            <a:extLst>
              <a:ext uri="{FF2B5EF4-FFF2-40B4-BE49-F238E27FC236}">
                <a16:creationId xmlns:a16="http://schemas.microsoft.com/office/drawing/2014/main" id="{F9AA0046-E986-1069-2825-90633A3D2D03}"/>
              </a:ext>
            </a:extLst>
          </p:cNvPr>
          <p:cNvSpPr txBox="1"/>
          <p:nvPr/>
        </p:nvSpPr>
        <p:spPr>
          <a:xfrm>
            <a:off x="1150444" y="1308212"/>
            <a:ext cx="10797716" cy="876522"/>
          </a:xfrm>
          <a:prstGeom prst="rect">
            <a:avLst/>
          </a:prstGeom>
          <a:noFill/>
        </p:spPr>
        <p:txBody>
          <a:bodyPr wrap="square" rtlCol="0">
            <a:spAutoFit/>
          </a:bodyPr>
          <a:lstStyle/>
          <a:p>
            <a:pPr>
              <a:lnSpc>
                <a:spcPct val="150000"/>
              </a:lnSpc>
            </a:pPr>
            <a:r>
              <a:rPr lang="nl-NL" b="1">
                <a:latin typeface="Montserrat" pitchFamily="2" charset="77"/>
                <a:cs typeface="Poppins" pitchFamily="2" charset="77"/>
              </a:rPr>
              <a:t>“Uit jou, Betlehem in Efrata, te klein om tot Juda’s geslachten te behoren,</a:t>
            </a:r>
          </a:p>
          <a:p>
            <a:pPr>
              <a:lnSpc>
                <a:spcPct val="150000"/>
              </a:lnSpc>
            </a:pPr>
            <a:r>
              <a:rPr lang="nl-NL" b="1">
                <a:latin typeface="Montserrat" pitchFamily="2" charset="77"/>
                <a:cs typeface="Poppins" pitchFamily="2" charset="77"/>
              </a:rPr>
              <a:t>uit jou komt iemand voort die voor Mij over Israël zal heersen.” (Micha 5:1)</a:t>
            </a:r>
          </a:p>
        </p:txBody>
      </p:sp>
    </p:spTree>
    <p:extLst>
      <p:ext uri="{BB962C8B-B14F-4D97-AF65-F5344CB8AC3E}">
        <p14:creationId xmlns:p14="http://schemas.microsoft.com/office/powerpoint/2010/main" val="824632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Micha</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5009" y="3549536"/>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30. Deze woorden van Micha worden in Matteüs 2 van toepassing verklaard op:</a:t>
            </a:r>
          </a:p>
          <a:p>
            <a:endParaRPr lang="nl-NL" b="1" dirty="0">
              <a:latin typeface="Montserrat" pitchFamily="2" charset="77"/>
              <a:cs typeface="Poppins" pitchFamily="2" charset="77"/>
            </a:endParaRPr>
          </a:p>
          <a:p>
            <a:pPr marL="342900" indent="-342900">
              <a:buFontTx/>
              <a:buAutoNum type="alphaLcParenR"/>
            </a:pPr>
            <a:r>
              <a:rPr lang="nl-NL" b="1" dirty="0">
                <a:solidFill>
                  <a:srgbClr val="DD6268"/>
                </a:solidFill>
                <a:latin typeface="Montserrat" pitchFamily="2" charset="77"/>
                <a:cs typeface="Poppins" pitchFamily="2" charset="77"/>
              </a:rPr>
              <a:t>Jezus</a:t>
            </a:r>
          </a:p>
          <a:p>
            <a:pPr marL="342900" indent="-342900">
              <a:buFontTx/>
              <a:buAutoNum type="alphaLcParenR"/>
            </a:pPr>
            <a:r>
              <a:rPr lang="nl-NL" dirty="0">
                <a:latin typeface="Montserrat" pitchFamily="2" charset="77"/>
                <a:cs typeface="Poppins" pitchFamily="2" charset="77"/>
              </a:rPr>
              <a:t>Saul</a:t>
            </a:r>
          </a:p>
          <a:p>
            <a:pPr marL="342900" indent="-342900">
              <a:buFontTx/>
              <a:buAutoNum type="alphaLcParenR"/>
            </a:pPr>
            <a:r>
              <a:rPr lang="nl-NL" dirty="0">
                <a:latin typeface="Montserrat" pitchFamily="2" charset="77"/>
                <a:cs typeface="Poppins" pitchFamily="2" charset="77"/>
              </a:rPr>
              <a:t>David</a:t>
            </a:r>
          </a:p>
          <a:p>
            <a:pPr marL="342900" indent="-342900">
              <a:buFontTx/>
              <a:buAutoNum type="alphaLcParenR"/>
            </a:pPr>
            <a:r>
              <a:rPr lang="nl-NL" dirty="0">
                <a:latin typeface="Montserrat" pitchFamily="2" charset="77"/>
                <a:cs typeface="Poppins" pitchFamily="2" charset="77"/>
              </a:rPr>
              <a:t>Salomo</a:t>
            </a:r>
          </a:p>
        </p:txBody>
      </p:sp>
      <p:sp>
        <p:nvSpPr>
          <p:cNvPr id="14" name="Tekstvak 13">
            <a:extLst>
              <a:ext uri="{FF2B5EF4-FFF2-40B4-BE49-F238E27FC236}">
                <a16:creationId xmlns:a16="http://schemas.microsoft.com/office/drawing/2014/main" id="{F9AA0046-E986-1069-2825-90633A3D2D03}"/>
              </a:ext>
            </a:extLst>
          </p:cNvPr>
          <p:cNvSpPr txBox="1"/>
          <p:nvPr/>
        </p:nvSpPr>
        <p:spPr>
          <a:xfrm>
            <a:off x="1150444" y="1308212"/>
            <a:ext cx="10797716" cy="876522"/>
          </a:xfrm>
          <a:prstGeom prst="rect">
            <a:avLst/>
          </a:prstGeom>
          <a:noFill/>
        </p:spPr>
        <p:txBody>
          <a:bodyPr wrap="square" rtlCol="0">
            <a:spAutoFit/>
          </a:bodyPr>
          <a:lstStyle/>
          <a:p>
            <a:pPr>
              <a:lnSpc>
                <a:spcPct val="150000"/>
              </a:lnSpc>
            </a:pPr>
            <a:r>
              <a:rPr lang="nl-NL" b="1">
                <a:latin typeface="Montserrat" pitchFamily="2" charset="77"/>
                <a:cs typeface="Poppins" pitchFamily="2" charset="77"/>
              </a:rPr>
              <a:t>“Uit jou, Betlehem in Efrata, te klein om tot Juda’s geslachten te behoren,</a:t>
            </a:r>
          </a:p>
          <a:p>
            <a:pPr>
              <a:lnSpc>
                <a:spcPct val="150000"/>
              </a:lnSpc>
            </a:pPr>
            <a:r>
              <a:rPr lang="nl-NL" b="1">
                <a:latin typeface="Montserrat" pitchFamily="2" charset="77"/>
                <a:cs typeface="Poppins" pitchFamily="2" charset="77"/>
              </a:rPr>
              <a:t>uit jou komt iemand voort die voor Mij over Israël zal heersen.” (Micha 5:1)</a:t>
            </a:r>
          </a:p>
        </p:txBody>
      </p:sp>
    </p:spTree>
    <p:extLst>
      <p:ext uri="{BB962C8B-B14F-4D97-AF65-F5344CB8AC3E}">
        <p14:creationId xmlns:p14="http://schemas.microsoft.com/office/powerpoint/2010/main" val="3896015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id="{8E30B526-61FC-E14D-AAB1-D2C55D97BF0C}"/>
              </a:ext>
            </a:extLst>
          </p:cNvPr>
          <p:cNvSpPr txBox="1"/>
          <p:nvPr/>
        </p:nvSpPr>
        <p:spPr>
          <a:xfrm>
            <a:off x="1287262" y="1188269"/>
            <a:ext cx="10599937"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“Bergen beven voor Hem, heuvels wankelen, de aarde rijst voor Hem op, de wereld met al haar bewoners. Wie houdt zich staande in zijn toorn?” (Nahum 1:5,6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495278" y="2498639"/>
            <a:ext cx="5973633"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Nahum richtte zijn woorden van dreigend oordeel tegen de vijanden van Israël. Hij zag in een droom wat er met een Assyrische stad zou gaan gebeuren en vertelde dat God wraak zou nemen voor al het onrecht dat zij hadden gedaan. Nahum zei: “De HEER is goed, een vesting in tijden van nood, Hij kent wie bij Hem schuilen. Maar zijn vijanden jaagt Hij het duister in”.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Nahum</a:t>
            </a:r>
          </a:p>
        </p:txBody>
      </p:sp>
      <p:sp>
        <p:nvSpPr>
          <p:cNvPr id="14" name="Tekstvak 13">
            <a:extLst>
              <a:ext uri="{FF2B5EF4-FFF2-40B4-BE49-F238E27FC236}">
                <a16:creationId xmlns:a16="http://schemas.microsoft.com/office/drawing/2014/main" id="{AE05587B-9417-FDCA-454C-2EA5537CA420}"/>
              </a:ext>
            </a:extLst>
          </p:cNvPr>
          <p:cNvSpPr txBox="1"/>
          <p:nvPr/>
        </p:nvSpPr>
        <p:spPr>
          <a:xfrm>
            <a:off x="1408184" y="5514793"/>
            <a:ext cx="2693300" cy="169277"/>
          </a:xfrm>
          <a:prstGeom prst="rect">
            <a:avLst/>
          </a:prstGeom>
          <a:noFill/>
        </p:spPr>
        <p:txBody>
          <a:bodyPr wrap="square" rtlCol="0">
            <a:spAutoFit/>
          </a:bodyPr>
          <a:lstStyle/>
          <a:p>
            <a:r>
              <a:rPr lang="nl-NL" sz="500" b="0" i="0" dirty="0">
                <a:solidFill>
                  <a:schemeClr val="bg1">
                    <a:lumMod val="65000"/>
                  </a:schemeClr>
                </a:solidFill>
                <a:effectLst/>
                <a:latin typeface="Open Sans" panose="020B0606030504020204" pitchFamily="34" charset="0"/>
              </a:rPr>
              <a:t>Nahum - James </a:t>
            </a:r>
            <a:r>
              <a:rPr lang="nl-NL" sz="500" b="0" i="0" dirty="0" err="1">
                <a:solidFill>
                  <a:schemeClr val="bg1">
                    <a:lumMod val="65000"/>
                  </a:schemeClr>
                </a:solidFill>
                <a:effectLst/>
                <a:latin typeface="Open Sans" panose="020B0606030504020204" pitchFamily="34" charset="0"/>
              </a:rPr>
              <a:t>Tissot</a:t>
            </a:r>
            <a:r>
              <a:rPr lang="nl-NL" sz="500" b="0" i="0" dirty="0">
                <a:solidFill>
                  <a:schemeClr val="bg1">
                    <a:lumMod val="65000"/>
                  </a:schemeClr>
                </a:solidFill>
                <a:effectLst/>
                <a:latin typeface="Open Sans" panose="020B0606030504020204" pitchFamily="34" charset="0"/>
              </a:rPr>
              <a:t> – FreeBibleimages.org</a:t>
            </a:r>
            <a:endParaRPr lang="nl-NL" sz="500" dirty="0">
              <a:solidFill>
                <a:schemeClr val="bg1">
                  <a:lumMod val="65000"/>
                </a:schemeClr>
              </a:solidFill>
            </a:endParaRPr>
          </a:p>
        </p:txBody>
      </p:sp>
      <p:pic>
        <p:nvPicPr>
          <p:cNvPr id="28674" name="Picture 2" descr="More than a century after God spared Nineveh from judgment (prophesied through Jonah), Nahum also declared the judgment of God upon the wicked city of Nineveh. This time there was no fasting or sackcloth, and Nineveh was not spared. – Slide 14">
            <a:extLst>
              <a:ext uri="{FF2B5EF4-FFF2-40B4-BE49-F238E27FC236}">
                <a16:creationId xmlns:a16="http://schemas.microsoft.com/office/drawing/2014/main" id="{6C0B21B3-F8E4-8754-01D2-09DA5FFC201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8184" y="2676696"/>
            <a:ext cx="3798765" cy="284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879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Nahum</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764388"/>
            <a:ext cx="10429271" cy="1754326"/>
          </a:xfrm>
          <a:prstGeom prst="rect">
            <a:avLst/>
          </a:prstGeom>
          <a:noFill/>
        </p:spPr>
        <p:txBody>
          <a:bodyPr wrap="square" rtlCol="0">
            <a:spAutoFit/>
          </a:bodyPr>
          <a:lstStyle/>
          <a:p>
            <a:r>
              <a:rPr lang="nl-NL" b="1">
                <a:solidFill>
                  <a:srgbClr val="36AFC5"/>
                </a:solidFill>
                <a:latin typeface="Montserrat" pitchFamily="2" charset="77"/>
                <a:cs typeface="Poppins" pitchFamily="2" charset="77"/>
              </a:rPr>
              <a:t>31. Tegen welke stad waren de dreigende woorden van Nahum vooral gericht?</a:t>
            </a:r>
          </a:p>
          <a:p>
            <a:endParaRPr lang="nl-NL" b="1">
              <a:latin typeface="Montserrat" pitchFamily="2" charset="77"/>
              <a:cs typeface="Poppins" pitchFamily="2" charset="77"/>
            </a:endParaRPr>
          </a:p>
          <a:p>
            <a:pPr marL="342900" indent="-342900">
              <a:buFontTx/>
              <a:buAutoNum type="alphaLcParenR"/>
            </a:pPr>
            <a:r>
              <a:rPr lang="nl-NL">
                <a:latin typeface="Montserrat" pitchFamily="2" charset="77"/>
                <a:cs typeface="Poppins" pitchFamily="2" charset="77"/>
              </a:rPr>
              <a:t>Jericho</a:t>
            </a:r>
          </a:p>
          <a:p>
            <a:pPr marL="342900" indent="-342900">
              <a:buFontTx/>
              <a:buAutoNum type="alphaLcParenR"/>
            </a:pPr>
            <a:r>
              <a:rPr lang="nl-NL">
                <a:latin typeface="Montserrat" pitchFamily="2" charset="77"/>
                <a:cs typeface="Poppins" pitchFamily="2" charset="77"/>
              </a:rPr>
              <a:t>Babylonië</a:t>
            </a:r>
          </a:p>
          <a:p>
            <a:pPr marL="342900" indent="-342900">
              <a:buFontTx/>
              <a:buAutoNum type="alphaLcParenR"/>
            </a:pPr>
            <a:r>
              <a:rPr lang="nl-NL">
                <a:latin typeface="Montserrat" pitchFamily="2" charset="77"/>
                <a:cs typeface="Poppins" pitchFamily="2" charset="77"/>
              </a:rPr>
              <a:t>Damascus</a:t>
            </a:r>
          </a:p>
          <a:p>
            <a:pPr marL="342900" indent="-342900">
              <a:buFontTx/>
              <a:buAutoNum type="alphaLcParenR"/>
            </a:pPr>
            <a:r>
              <a:rPr lang="nl-NL" err="1">
                <a:latin typeface="Montserrat" pitchFamily="2" charset="77"/>
                <a:cs typeface="Poppins" pitchFamily="2" charset="77"/>
              </a:rPr>
              <a:t>Nineve</a:t>
            </a:r>
            <a:endParaRPr lang="nl-NL">
              <a:latin typeface="Montserrat" pitchFamily="2" charset="77"/>
              <a:cs typeface="Poppins" pitchFamily="2" charset="77"/>
            </a:endParaRPr>
          </a:p>
        </p:txBody>
      </p:sp>
    </p:spTree>
    <p:extLst>
      <p:ext uri="{BB962C8B-B14F-4D97-AF65-F5344CB8AC3E}">
        <p14:creationId xmlns:p14="http://schemas.microsoft.com/office/powerpoint/2010/main" val="2127255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Nahum</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764388"/>
            <a:ext cx="1042927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31. Tegen welke stad waren de dreigende woorden van Nahum vooral gericht?</a:t>
            </a:r>
          </a:p>
          <a:p>
            <a:endParaRPr lang="nl-NL" b="1"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Jericho</a:t>
            </a:r>
          </a:p>
          <a:p>
            <a:pPr marL="342900" indent="-342900">
              <a:buFontTx/>
              <a:buAutoNum type="alphaLcParenR"/>
            </a:pPr>
            <a:r>
              <a:rPr lang="nl-NL" dirty="0">
                <a:latin typeface="Montserrat" pitchFamily="2" charset="77"/>
                <a:cs typeface="Poppins" pitchFamily="2" charset="77"/>
              </a:rPr>
              <a:t>Babylonië</a:t>
            </a:r>
          </a:p>
          <a:p>
            <a:pPr marL="342900" indent="-342900">
              <a:buFontTx/>
              <a:buAutoNum type="alphaLcParenR"/>
            </a:pPr>
            <a:r>
              <a:rPr lang="nl-NL" dirty="0">
                <a:latin typeface="Montserrat" pitchFamily="2" charset="77"/>
                <a:cs typeface="Poppins" pitchFamily="2" charset="77"/>
              </a:rPr>
              <a:t>Damascus</a:t>
            </a:r>
          </a:p>
          <a:p>
            <a:pPr marL="342900" indent="-342900">
              <a:buFontTx/>
              <a:buAutoNum type="alphaLcParenR"/>
            </a:pPr>
            <a:r>
              <a:rPr lang="nl-NL" b="1" dirty="0" err="1">
                <a:solidFill>
                  <a:srgbClr val="DD6268"/>
                </a:solidFill>
                <a:latin typeface="Montserrat" pitchFamily="2" charset="77"/>
                <a:cs typeface="Poppins" pitchFamily="2" charset="77"/>
              </a:rPr>
              <a:t>Nineve</a:t>
            </a:r>
            <a:endParaRPr lang="nl-NL" b="1" dirty="0">
              <a:solidFill>
                <a:srgbClr val="DD6268"/>
              </a:solidFill>
              <a:latin typeface="Montserrat" pitchFamily="2" charset="77"/>
              <a:cs typeface="Poppins" pitchFamily="2" charset="77"/>
            </a:endParaRPr>
          </a:p>
        </p:txBody>
      </p:sp>
    </p:spTree>
    <p:extLst>
      <p:ext uri="{BB962C8B-B14F-4D97-AF65-F5344CB8AC3E}">
        <p14:creationId xmlns:p14="http://schemas.microsoft.com/office/powerpoint/2010/main" val="3269094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5" y="1188269"/>
            <a:ext cx="10738364" cy="1200329"/>
          </a:xfrm>
          <a:prstGeom prst="rect">
            <a:avLst/>
          </a:prstGeom>
          <a:noFill/>
        </p:spPr>
        <p:txBody>
          <a:bodyPr wrap="square" rtlCol="0">
            <a:spAutoFit/>
          </a:bodyPr>
          <a:lstStyle/>
          <a:p>
            <a:r>
              <a:rPr lang="nl-NL" sz="2400" b="1">
                <a:solidFill>
                  <a:srgbClr val="005262"/>
                </a:solidFill>
                <a:latin typeface="Montserrat" pitchFamily="2" charset="77"/>
                <a:cs typeface="Poppins" pitchFamily="2" charset="77"/>
              </a:rPr>
              <a:t>“Hoe lang nog, HEER, moet ik om hulp roepen en luistert U niet,</a:t>
            </a:r>
          </a:p>
          <a:p>
            <a:r>
              <a:rPr lang="nl-NL" sz="2400" b="1">
                <a:solidFill>
                  <a:srgbClr val="005262"/>
                </a:solidFill>
                <a:latin typeface="Montserrat" pitchFamily="2" charset="77"/>
                <a:cs typeface="Poppins" pitchFamily="2" charset="77"/>
              </a:rPr>
              <a:t>moet ik ‘Geweld!’ schreeuwen en brengt U geen redding?” (Habakuk 1:2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211405" y="2528966"/>
            <a:ext cx="5358072" cy="3785011"/>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 profeet Habakuk begint zijn boek met vertwijfelde vragen en klachten. God lijkt ver weg en houdt zich schijnbaar doof voor al het hulpgeroep. God antwoordt Habakuk in een droom en maakt duidelijk dat Hij weet van alle ellende. Ook geeft hij hoop: ‘Maar zoals de zee vol water is, zo zal de aarde vol zijn van kennis van de majesteit van de HEER.’ (2:14)</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a:solidFill>
                  <a:schemeClr val="bg1"/>
                </a:solidFill>
                <a:latin typeface="Montserrat Medium" panose="00000600000000000000" pitchFamily="2" charset="0"/>
              </a:rPr>
              <a:t>Habakuk</a:t>
            </a:r>
          </a:p>
        </p:txBody>
      </p:sp>
      <p:sp>
        <p:nvSpPr>
          <p:cNvPr id="14" name="Tekstvak 13">
            <a:extLst>
              <a:ext uri="{FF2B5EF4-FFF2-40B4-BE49-F238E27FC236}">
                <a16:creationId xmlns:a16="http://schemas.microsoft.com/office/drawing/2014/main" id="{93E698B9-F921-771C-EC18-9B194BB2F46B}"/>
              </a:ext>
            </a:extLst>
          </p:cNvPr>
          <p:cNvSpPr txBox="1"/>
          <p:nvPr/>
        </p:nvSpPr>
        <p:spPr>
          <a:xfrm>
            <a:off x="6752357" y="6076057"/>
            <a:ext cx="1905649" cy="169277"/>
          </a:xfrm>
          <a:prstGeom prst="rect">
            <a:avLst/>
          </a:prstGeom>
          <a:noFill/>
        </p:spPr>
        <p:txBody>
          <a:bodyPr wrap="square" rtlCol="0">
            <a:spAutoFit/>
          </a:bodyPr>
          <a:lstStyle/>
          <a:p>
            <a:r>
              <a:rPr lang="nl-NL" sz="500" b="0" i="0" dirty="0">
                <a:solidFill>
                  <a:schemeClr val="bg1">
                    <a:lumMod val="65000"/>
                  </a:schemeClr>
                </a:solidFill>
                <a:effectLst/>
                <a:latin typeface="Open Sans" panose="020B0606030504020204" pitchFamily="34" charset="0"/>
              </a:rPr>
              <a:t>Habakuk – James </a:t>
            </a:r>
            <a:r>
              <a:rPr lang="nl-NL" sz="500" b="0" i="0" dirty="0" err="1">
                <a:solidFill>
                  <a:schemeClr val="bg1">
                    <a:lumMod val="65000"/>
                  </a:schemeClr>
                </a:solidFill>
                <a:effectLst/>
                <a:latin typeface="Open Sans" panose="020B0606030504020204" pitchFamily="34" charset="0"/>
              </a:rPr>
              <a:t>Tissot</a:t>
            </a:r>
            <a:r>
              <a:rPr lang="nl-NL" sz="500" b="0" i="0" dirty="0">
                <a:solidFill>
                  <a:schemeClr val="bg1">
                    <a:lumMod val="65000"/>
                  </a:schemeClr>
                </a:solidFill>
                <a:effectLst/>
                <a:latin typeface="Open Sans" panose="020B0606030504020204" pitchFamily="34" charset="0"/>
              </a:rPr>
              <a:t> FreeBibleimages.org</a:t>
            </a:r>
            <a:endParaRPr lang="nl-NL" sz="500" dirty="0">
              <a:solidFill>
                <a:schemeClr val="bg1">
                  <a:lumMod val="65000"/>
                </a:schemeClr>
              </a:solidFill>
            </a:endParaRPr>
          </a:p>
        </p:txBody>
      </p:sp>
      <p:pic>
        <p:nvPicPr>
          <p:cNvPr id="33794" name="Picture 2" descr="Little else is known about the prophet but most scholars believe he lived in Jerusalem and was possibly a Levite and singer in the Temple. – Slide 16">
            <a:extLst>
              <a:ext uri="{FF2B5EF4-FFF2-40B4-BE49-F238E27FC236}">
                <a16:creationId xmlns:a16="http://schemas.microsoft.com/office/drawing/2014/main" id="{715F0D18-331F-4869-B4F8-00543B9BE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746" y="259318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06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bg_powerpoint template_03  -  Alleen-lezen" id="{4D7D3954-BD69-4FB0-B8CF-B4BDDD4DD63E}" vid="{C79D6885-8F69-4E13-B0DC-EE358A16405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1A4CA44A2A8D4295B9775279B39C2A" ma:contentTypeVersion="0" ma:contentTypeDescription="Create a new document." ma:contentTypeScope="" ma:versionID="dca7dfd8cfb953791987fac9705f4f9c">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B2084-DC49-4474-BEBF-77D3CB05036A}">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053B1F-DE73-4AC0-A32E-91F9C344637C}">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C59C6057-7BF3-44EF-A5B0-92538AB0A1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nbg_powerpoint template_03</Template>
  <TotalTime>0</TotalTime>
  <Words>7489</Words>
  <Application>Microsoft Office PowerPoint</Application>
  <PresentationFormat>Breedbeeld</PresentationFormat>
  <Paragraphs>683</Paragraphs>
  <Slides>118</Slides>
  <Notes>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118</vt:i4>
      </vt:variant>
    </vt:vector>
  </HeadingPairs>
  <TitlesOfParts>
    <vt:vector size="128" baseType="lpstr">
      <vt:lpstr>Arial</vt:lpstr>
      <vt:lpstr>Calibri</vt:lpstr>
      <vt:lpstr>Montserrat</vt:lpstr>
      <vt:lpstr>Montserrat Light</vt:lpstr>
      <vt:lpstr>Montserrat Medium</vt:lpstr>
      <vt:lpstr>Montserrat SemiBold</vt:lpstr>
      <vt:lpstr>Open Sans</vt:lpstr>
      <vt:lpstr>Palatino Linotype</vt:lpstr>
      <vt:lpstr>PT 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Abspoel | NBG</dc:creator>
  <cp:lastModifiedBy>Arne Willems | NBG</cp:lastModifiedBy>
  <cp:revision>124</cp:revision>
  <dcterms:created xsi:type="dcterms:W3CDTF">2022-08-17T12:53:16Z</dcterms:created>
  <dcterms:modified xsi:type="dcterms:W3CDTF">2022-10-17T11:29:34Z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0x010100621A4CA44A2A8D4295B9775279B39C2A</vt:lpwstr>
  </property>
</Properties>
</file>