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9" r:id="rId5"/>
    <p:sldId id="260" r:id="rId6"/>
    <p:sldId id="265" r:id="rId7"/>
    <p:sldId id="268" r:id="rId8"/>
    <p:sldId id="26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758"/>
    <a:srgbClr val="779758"/>
    <a:srgbClr val="DBE8EB"/>
    <a:srgbClr val="004551"/>
    <a:srgbClr val="005262"/>
    <a:srgbClr val="36AFC5"/>
    <a:srgbClr val="5DC7CA"/>
    <a:srgbClr val="E3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/>
  </p:normalViewPr>
  <p:slideViewPr>
    <p:cSldViewPr snapToGrid="0" snapToObjects="1">
      <p:cViewPr varScale="1">
        <p:scale>
          <a:sx n="86" d="100"/>
          <a:sy n="86" d="100"/>
        </p:scale>
        <p:origin x="5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19-10-2022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D25FFED4-7F26-6429-D7D7-B21F099C7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7493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04AE0D1-ECE7-7849-9401-D26CF35F3FB3}"/>
              </a:ext>
            </a:extLst>
          </p:cNvPr>
          <p:cNvSpPr txBox="1"/>
          <p:nvPr/>
        </p:nvSpPr>
        <p:spPr>
          <a:xfrm>
            <a:off x="698015" y="4076644"/>
            <a:ext cx="6847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>
                <a:solidFill>
                  <a:schemeClr val="bg1"/>
                </a:solidFill>
                <a:latin typeface="Montserrat SemiBold" pitchFamily="2" charset="77"/>
                <a:cs typeface="Poppins SemiBold" pitchFamily="2" charset="77"/>
              </a:rPr>
              <a:t>De Bijbel</a:t>
            </a:r>
          </a:p>
          <a:p>
            <a:r>
              <a:rPr lang="nl-NL" sz="6600" b="1" dirty="0">
                <a:solidFill>
                  <a:schemeClr val="bg1"/>
                </a:solidFill>
                <a:latin typeface="Montserrat SemiBold" pitchFamily="2" charset="77"/>
                <a:cs typeface="Poppins SemiBold" pitchFamily="2" charset="77"/>
              </a:rPr>
              <a:t>voor iedereen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294DD36-AC3B-6946-A6A3-E73E8FBAD203}"/>
              </a:ext>
            </a:extLst>
          </p:cNvPr>
          <p:cNvSpPr txBox="1"/>
          <p:nvPr/>
        </p:nvSpPr>
        <p:spPr>
          <a:xfrm>
            <a:off x="698015" y="3679172"/>
            <a:ext cx="4734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 dirty="0">
              <a:solidFill>
                <a:schemeClr val="bg1"/>
              </a:solidFill>
              <a:latin typeface="Montserrat SemiBold" pitchFamily="2" charset="77"/>
              <a:cs typeface="Poppins Light" pitchFamily="2" charset="77"/>
            </a:endParaRPr>
          </a:p>
        </p:txBody>
      </p:sp>
      <p:pic>
        <p:nvPicPr>
          <p:cNvPr id="7" name="Afbeelding 6" descr="Afbeelding met pijl&#10;&#10;Automatisch gegenereerde beschrijving">
            <a:extLst>
              <a:ext uri="{FF2B5EF4-FFF2-40B4-BE49-F238E27FC236}">
                <a16:creationId xmlns:a16="http://schemas.microsoft.com/office/drawing/2014/main" id="{240A8D63-685A-5843-8189-06022004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0" y="4731488"/>
            <a:ext cx="1016000" cy="2126512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1598F13-4EEA-884E-817E-9CD969D4E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679" y="5193987"/>
            <a:ext cx="1117441" cy="10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7DB0DBD-33DC-B245-B244-8E23E4850C8B}"/>
              </a:ext>
            </a:extLst>
          </p:cNvPr>
          <p:cNvSpPr/>
          <p:nvPr/>
        </p:nvSpPr>
        <p:spPr>
          <a:xfrm>
            <a:off x="285947" y="961534"/>
            <a:ext cx="4723934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449DE4-154A-5946-8295-DE7A74D09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8" t="31321" r="28908" b="7584"/>
          <a:stretch/>
        </p:blipFill>
        <p:spPr>
          <a:xfrm>
            <a:off x="4827109" y="961534"/>
            <a:ext cx="7182011" cy="5715279"/>
          </a:xfrm>
          <a:prstGeom prst="rect">
            <a:avLst/>
          </a:prstGeom>
        </p:spPr>
      </p:pic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6985C31B-58C0-1047-88C3-DAD5F2E4F67C}"/>
              </a:ext>
            </a:extLst>
          </p:cNvPr>
          <p:cNvSpPr/>
          <p:nvPr/>
        </p:nvSpPr>
        <p:spPr>
          <a:xfrm rot="10800000" flipH="1">
            <a:off x="4827109" y="961533"/>
            <a:ext cx="2542022" cy="5715278"/>
          </a:xfrm>
          <a:prstGeom prst="rtTriangle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A52FAF-830E-FC48-98ED-028F7DF237B9}"/>
              </a:ext>
            </a:extLst>
          </p:cNvPr>
          <p:cNvSpPr txBox="1"/>
          <p:nvPr/>
        </p:nvSpPr>
        <p:spPr>
          <a:xfrm>
            <a:off x="720857" y="1451499"/>
            <a:ext cx="4596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Onze missie is dat mensen in binnen- en buitenland toegang krijgen tot de Bijbel. </a:t>
            </a:r>
          </a:p>
          <a:p>
            <a:pPr algn="l"/>
            <a:endParaRPr lang="nl-NL" sz="3200" b="1" dirty="0">
              <a:solidFill>
                <a:srgbClr val="005262"/>
              </a:solidFill>
              <a:latin typeface="Montserrat" pitchFamily="2" charset="77"/>
              <a:cs typeface="Poppins" pitchFamily="2" charset="77"/>
            </a:endParaRPr>
          </a:p>
          <a:p>
            <a:pPr algn="l"/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Helpt u mee?</a:t>
            </a:r>
          </a:p>
        </p:txBody>
      </p:sp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D8CA787-461C-5E4B-AE3B-542AED31D8C2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96D5C-987E-EC4A-BCA0-E89148539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6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767097" y="1340643"/>
            <a:ext cx="97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Het Nederlands-Vlaams Bijbelgenootschap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A29264F-9F51-B090-278F-58B570147569}"/>
              </a:ext>
            </a:extLst>
          </p:cNvPr>
          <p:cNvSpPr txBox="1"/>
          <p:nvPr/>
        </p:nvSpPr>
        <p:spPr>
          <a:xfrm>
            <a:off x="626242" y="1966239"/>
            <a:ext cx="10550029" cy="234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Montserrat" pitchFamily="2" charset="77"/>
                <a:cs typeface="Poppins" pitchFamily="2" charset="77"/>
              </a:rPr>
              <a:t>Het NBG wil dat ieder mens de Bijbel kan lezen in de taal die bij hem of haar past. Daarom zorgen we voor goede en betrouwbare vertalingen, ook in </a:t>
            </a:r>
            <a:r>
              <a:rPr lang="nl-NL" sz="2000" u="sng" dirty="0">
                <a:latin typeface="Montserrat" pitchFamily="2" charset="77"/>
                <a:cs typeface="Poppins" pitchFamily="2" charset="77"/>
              </a:rPr>
              <a:t>Nederland en Vlaanderen</a:t>
            </a:r>
            <a:r>
              <a:rPr lang="nl-NL" sz="2000" dirty="0">
                <a:latin typeface="Montserrat" pitchFamily="2" charset="77"/>
                <a:cs typeface="Poppins" pitchFamily="2" charset="77"/>
              </a:rPr>
              <a:t>, zoals de Bijbel in Gewone Taal en de NBV21.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Montserrat" pitchFamily="2" charset="77"/>
                <a:cs typeface="Poppins" pitchFamily="2" charset="77"/>
              </a:rPr>
              <a:t>Onze visie is dat iedereen de Bijbel kan ontdekken, ervaren en doorgeven. Het NBG vertaalt en verspreidt de Bijbel </a:t>
            </a:r>
            <a:r>
              <a:rPr lang="nl-NL" sz="2000" u="sng" dirty="0">
                <a:latin typeface="Montserrat" pitchFamily="2" charset="77"/>
                <a:cs typeface="Poppins" pitchFamily="2" charset="77"/>
              </a:rPr>
              <a:t>wereldwijd</a:t>
            </a:r>
            <a:r>
              <a:rPr lang="nl-NL" sz="2000" dirty="0">
                <a:latin typeface="Montserrat" pitchFamily="2" charset="77"/>
                <a:cs typeface="Poppins" pitchFamily="2" charset="77"/>
              </a:rPr>
              <a:t>.</a:t>
            </a:r>
          </a:p>
        </p:txBody>
      </p:sp>
      <p:pic>
        <p:nvPicPr>
          <p:cNvPr id="18" name="Afbeelding 17" descr="Afbeelding met gebouw, persoon, buiten&#10;&#10;Automatisch gegenereerde beschrijving">
            <a:extLst>
              <a:ext uri="{FF2B5EF4-FFF2-40B4-BE49-F238E27FC236}">
                <a16:creationId xmlns:a16="http://schemas.microsoft.com/office/drawing/2014/main" id="{430A5FA0-A75A-52C0-B39A-E7114DAF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" y="4534493"/>
            <a:ext cx="1841160" cy="1841160"/>
          </a:xfrm>
          <a:prstGeom prst="rect">
            <a:avLst/>
          </a:prstGeom>
        </p:spPr>
      </p:pic>
      <p:pic>
        <p:nvPicPr>
          <p:cNvPr id="22" name="Afbeelding 21" descr="Afbeelding met boom, persoon, buiten&#10;&#10;Automatisch gegenereerde beschrijving">
            <a:extLst>
              <a:ext uri="{FF2B5EF4-FFF2-40B4-BE49-F238E27FC236}">
                <a16:creationId xmlns:a16="http://schemas.microsoft.com/office/drawing/2014/main" id="{C48B3F4C-3B5D-41D1-3C59-5B0E11955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865" y="4534491"/>
            <a:ext cx="1841160" cy="1841160"/>
          </a:xfrm>
          <a:prstGeom prst="rect">
            <a:avLst/>
          </a:prstGeom>
        </p:spPr>
      </p:pic>
      <p:pic>
        <p:nvPicPr>
          <p:cNvPr id="24" name="Afbeelding 23" descr="Afbeelding met persoon, jongen, kind, binnen&#10;&#10;Automatisch gegenereerde beschrijving">
            <a:extLst>
              <a:ext uri="{FF2B5EF4-FFF2-40B4-BE49-F238E27FC236}">
                <a16:creationId xmlns:a16="http://schemas.microsoft.com/office/drawing/2014/main" id="{F85D2183-9D10-B9E0-8EDB-D27EA9FDE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34493"/>
            <a:ext cx="1841160" cy="1841160"/>
          </a:xfrm>
          <a:prstGeom prst="rect">
            <a:avLst/>
          </a:prstGeom>
        </p:spPr>
      </p:pic>
      <p:pic>
        <p:nvPicPr>
          <p:cNvPr id="28" name="Afbeelding 27" descr="Afbeelding met buiten, boom, persoon&#10;&#10;Automatisch gegenereerde beschrijving">
            <a:extLst>
              <a:ext uri="{FF2B5EF4-FFF2-40B4-BE49-F238E27FC236}">
                <a16:creationId xmlns:a16="http://schemas.microsoft.com/office/drawing/2014/main" id="{B6D2C3A6-0226-EC67-240B-E0EEB1C56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1088" y="4517421"/>
            <a:ext cx="1841161" cy="18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5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sp>
        <p:nvSpPr>
          <p:cNvPr id="3" name="Tekstvak 5">
            <a:extLst>
              <a:ext uri="{FF2B5EF4-FFF2-40B4-BE49-F238E27FC236}">
                <a16:creationId xmlns:a16="http://schemas.microsoft.com/office/drawing/2014/main" id="{0B0A5CE3-17A2-B34E-C89D-94CB54CE61D6}"/>
              </a:ext>
            </a:extLst>
          </p:cNvPr>
          <p:cNvSpPr txBox="1"/>
          <p:nvPr/>
        </p:nvSpPr>
        <p:spPr>
          <a:xfrm>
            <a:off x="613000" y="1469874"/>
            <a:ext cx="8295024" cy="39182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800" b="1" i="0" dirty="0">
                <a:solidFill>
                  <a:srgbClr val="004551"/>
                </a:solidFill>
                <a:effectLst/>
                <a:latin typeface="Montserrat" panose="00000500000000000000" pitchFamily="2" charset="0"/>
              </a:rPr>
              <a:t>Geef voor de Bijbel!</a:t>
            </a:r>
          </a:p>
          <a:p>
            <a:pPr>
              <a:lnSpc>
                <a:spcPct val="150000"/>
              </a:lnSpc>
            </a:pPr>
            <a:r>
              <a:rPr lang="nl-NL" sz="2000" b="0" i="0" dirty="0">
                <a:solidFill>
                  <a:srgbClr val="0A0A0A"/>
                </a:solidFill>
                <a:effectLst/>
                <a:latin typeface="Montserrat" panose="00000500000000000000" pitchFamily="2" charset="0"/>
              </a:rPr>
              <a:t>Miljoenen mensen kennen de rijkdom van het hebben van </a:t>
            </a:r>
          </a:p>
          <a:p>
            <a:pPr>
              <a:lnSpc>
                <a:spcPct val="150000"/>
              </a:lnSpc>
            </a:pPr>
            <a:r>
              <a:rPr lang="nl-NL" sz="2000" b="0" i="0" dirty="0">
                <a:solidFill>
                  <a:srgbClr val="0A0A0A"/>
                </a:solidFill>
                <a:effectLst/>
                <a:latin typeface="Montserrat" panose="00000500000000000000" pitchFamily="2" charset="0"/>
              </a:rPr>
              <a:t>een eigen Bijbel nog niet.</a:t>
            </a:r>
          </a:p>
          <a:p>
            <a:pPr>
              <a:lnSpc>
                <a:spcPct val="150000"/>
              </a:lnSpc>
            </a:pPr>
            <a:r>
              <a:rPr lang="nl-NL" sz="2000" b="0" i="0" dirty="0">
                <a:solidFill>
                  <a:srgbClr val="0A0A0A"/>
                </a:solidFill>
                <a:effectLst/>
                <a:latin typeface="Montserrat" panose="00000500000000000000" pitchFamily="2" charset="0"/>
              </a:rPr>
              <a:t>Een </a:t>
            </a:r>
            <a:r>
              <a:rPr lang="nl-NL" sz="2000" dirty="0">
                <a:solidFill>
                  <a:srgbClr val="0A0A0A"/>
                </a:solidFill>
                <a:latin typeface="Montserrat" panose="00000500000000000000" pitchFamily="2" charset="0"/>
              </a:rPr>
              <a:t>B</a:t>
            </a:r>
            <a:r>
              <a:rPr lang="nl-NL" sz="2000" b="0" i="0" dirty="0">
                <a:solidFill>
                  <a:srgbClr val="0A0A0A"/>
                </a:solidFill>
                <a:effectLst/>
                <a:latin typeface="Montserrat" panose="00000500000000000000" pitchFamily="2" charset="0"/>
              </a:rPr>
              <a:t>ijbel is voor hen te duur of hij is nog niet vertaald in </a:t>
            </a:r>
          </a:p>
          <a:p>
            <a:pPr>
              <a:lnSpc>
                <a:spcPct val="150000"/>
              </a:lnSpc>
            </a:pPr>
            <a:r>
              <a:rPr lang="nl-NL" sz="2000" b="0" i="0" dirty="0">
                <a:solidFill>
                  <a:srgbClr val="0A0A0A"/>
                </a:solidFill>
                <a:effectLst/>
                <a:latin typeface="Montserrat" panose="00000500000000000000" pitchFamily="2" charset="0"/>
              </a:rPr>
              <a:t>hun eigen taal. Soms zijn Bijbels helemaal niet (meer) beschikbaar, vanwege de politieke situatie of oorlog.</a:t>
            </a:r>
          </a:p>
          <a:p>
            <a:pPr>
              <a:lnSpc>
                <a:spcPct val="150000"/>
              </a:lnSpc>
            </a:pPr>
            <a:endParaRPr lang="nl-NL" sz="2000" b="0" i="0" dirty="0">
              <a:solidFill>
                <a:srgbClr val="0A0A0A"/>
              </a:solidFill>
              <a:effectLst/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sz="2000" b="1" i="0" dirty="0">
                <a:solidFill>
                  <a:srgbClr val="004551"/>
                </a:solidFill>
                <a:effectLst/>
                <a:latin typeface="Montserrat" panose="00000500000000000000" pitchFamily="2" charset="0"/>
              </a:rPr>
              <a:t>Wij zorgen ervoor dat iedereen toegang krijgt tot een Bijbel.</a:t>
            </a:r>
            <a:endParaRPr lang="nl-NL" sz="2000" b="1" dirty="0">
              <a:solidFill>
                <a:srgbClr val="00455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ED67FF-E33D-31FB-CB0B-9E490BCB5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6" t="9803" r="7496" b="9033"/>
          <a:stretch/>
        </p:blipFill>
        <p:spPr>
          <a:xfrm>
            <a:off x="8589772" y="1568701"/>
            <a:ext cx="3166782" cy="3052956"/>
          </a:xfrm>
          <a:prstGeom prst="rect">
            <a:avLst/>
          </a:prstGeom>
        </p:spPr>
      </p:pic>
      <p:sp>
        <p:nvSpPr>
          <p:cNvPr id="5" name="Tekstvak 10">
            <a:extLst>
              <a:ext uri="{FF2B5EF4-FFF2-40B4-BE49-F238E27FC236}">
                <a16:creationId xmlns:a16="http://schemas.microsoft.com/office/drawing/2014/main" id="{80969406-245E-4A9F-78F1-CC1FDDE1F448}"/>
              </a:ext>
            </a:extLst>
          </p:cNvPr>
          <p:cNvSpPr txBox="1"/>
          <p:nvPr/>
        </p:nvSpPr>
        <p:spPr>
          <a:xfrm>
            <a:off x="9187523" y="4944664"/>
            <a:ext cx="25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rgbClr val="770758"/>
                </a:solidFill>
                <a:latin typeface="Montserrat" panose="00000500000000000000" pitchFamily="2" charset="0"/>
                <a:cs typeface="Poppins Light" pitchFamily="2" charset="77"/>
              </a:rPr>
              <a:t>Scan de QR-code en help mee!</a:t>
            </a:r>
          </a:p>
        </p:txBody>
      </p:sp>
    </p:spTree>
    <p:extLst>
      <p:ext uri="{BB962C8B-B14F-4D97-AF65-F5344CB8AC3E}">
        <p14:creationId xmlns:p14="http://schemas.microsoft.com/office/powerpoint/2010/main" val="379817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28E7CC8-4C7F-054C-8BB5-3DC92B03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095" y="2008908"/>
            <a:ext cx="1729809" cy="36205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B6C133-F259-4A4B-9714-3F0CB4D21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8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g_powerpoint template_03  -  Alleen-lezen" id="{4D7D3954-BD69-4FB0-B8CF-B4BDDD4DD63E}" vid="{C79D6885-8F69-4E13-B0DC-EE358A1640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A4CA44A2A8D4295B9775279B39C2A" ma:contentTypeVersion="0" ma:contentTypeDescription="Create a new document." ma:contentTypeScope="" ma:versionID="dca7dfd8cfb953791987fac9705f4f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9C6057-7BF3-44EF-A5B0-92538AB0A1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B2084-DC49-4474-BEBF-77D3CB050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053B1F-DE73-4AC0-A32E-91F9C344637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nbg_powerpoint template_03</Template>
  <TotalTime>62</TotalTime>
  <Words>167</Words>
  <Application>Microsoft Office PowerPoint</Application>
  <PresentationFormat>Breedbeeld</PresentationFormat>
  <Paragraphs>16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Montserrat</vt:lpstr>
      <vt:lpstr>Montserrat SemiBold</vt:lpstr>
      <vt:lpstr>Palatino Linotype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Roelien Smit | NBG</dc:creator>
  <cp:lastModifiedBy>Roelien Smit | NBG</cp:lastModifiedBy>
  <cp:revision>2</cp:revision>
  <dcterms:created xsi:type="dcterms:W3CDTF">2022-10-18T11:50:24Z</dcterms:created>
  <dcterms:modified xsi:type="dcterms:W3CDTF">2022-10-19T10:44:34Z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0x010100621A4CA44A2A8D4295B9775279B39C2A</vt:lpwstr>
  </property>
</Properties>
</file>